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
      <p:font typeface="Roboto Condensed"/>
      <p:regular r:id="rId54"/>
      <p:bold r:id="rId55"/>
      <p:italic r:id="rId56"/>
      <p:boldItalic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0D6544C-3173-4BE1-9F11-8C29D58DBF37}">
  <a:tblStyle styleId="{20D6544C-3173-4BE1-9F11-8C29D58DBF3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Roboto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RobotoCondensed-bold.fntdata"/><Relationship Id="rId10" Type="http://schemas.openxmlformats.org/officeDocument/2006/relationships/slide" Target="slides/slide5.xml"/><Relationship Id="rId54" Type="http://schemas.openxmlformats.org/officeDocument/2006/relationships/font" Target="fonts/RobotoCondensed-regular.fntdata"/><Relationship Id="rId13" Type="http://schemas.openxmlformats.org/officeDocument/2006/relationships/slide" Target="slides/slide8.xml"/><Relationship Id="rId57" Type="http://schemas.openxmlformats.org/officeDocument/2006/relationships/font" Target="fonts/RobotoCondensed-boldItalic.fntdata"/><Relationship Id="rId12" Type="http://schemas.openxmlformats.org/officeDocument/2006/relationships/slide" Target="slides/slide7.xml"/><Relationship Id="rId56" Type="http://schemas.openxmlformats.org/officeDocument/2006/relationships/font" Target="fonts/RobotoCondensed-italic.fntdata"/><Relationship Id="rId15" Type="http://schemas.openxmlformats.org/officeDocument/2006/relationships/slide" Target="slides/slide10.xml"/><Relationship Id="rId59" Type="http://schemas.openxmlformats.org/officeDocument/2006/relationships/font" Target="fonts/RobotoMono-bold.fntdata"/><Relationship Id="rId14" Type="http://schemas.openxmlformats.org/officeDocument/2006/relationships/slide" Target="slides/slide9.xml"/><Relationship Id="rId58" Type="http://schemas.openxmlformats.org/officeDocument/2006/relationships/font" Target="fonts/Roboto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lvl1pPr>
            <a:lvl2pPr indent="-88900" lvl="1" marL="0" marR="0" rtl="0" algn="l">
              <a:spcBef>
                <a:spcPts val="0"/>
              </a:spcBef>
              <a:spcAft>
                <a:spcPts val="0"/>
              </a:spcAft>
              <a:buSzPts val="1400"/>
              <a:buChar char="○"/>
              <a:defRPr b="0" i="0" sz="1800" u="none" cap="none" strike="noStrike"/>
            </a:lvl2pPr>
            <a:lvl3pPr indent="-88900" lvl="2" marL="0" marR="0" rtl="0" algn="l">
              <a:spcBef>
                <a:spcPts val="0"/>
              </a:spcBef>
              <a:spcAft>
                <a:spcPts val="0"/>
              </a:spcAft>
              <a:buSzPts val="1400"/>
              <a:buChar char="■"/>
              <a:defRPr b="0" i="0" sz="1800" u="none" cap="none" strike="noStrike"/>
            </a:lvl3pPr>
            <a:lvl4pPr indent="-88900" lvl="3" marL="0" marR="0" rtl="0" algn="l">
              <a:spcBef>
                <a:spcPts val="0"/>
              </a:spcBef>
              <a:spcAft>
                <a:spcPts val="0"/>
              </a:spcAft>
              <a:buSzPts val="1400"/>
              <a:buChar char="●"/>
              <a:defRPr b="0" i="0" sz="1800" u="none" cap="none" strike="noStrike"/>
            </a:lvl4pPr>
            <a:lvl5pPr indent="-88900" lvl="4" marL="0" marR="0" rtl="0" algn="l">
              <a:spcBef>
                <a:spcPts val="0"/>
              </a:spcBef>
              <a:spcAft>
                <a:spcPts val="0"/>
              </a:spcAft>
              <a:buSzPts val="1400"/>
              <a:buChar char="○"/>
              <a:defRPr b="0" i="0" sz="1800" u="none" cap="none" strike="noStrike"/>
            </a:lvl5pPr>
            <a:lvl6pPr indent="-88900" lvl="5" marL="0" marR="0" rtl="0" algn="l">
              <a:spcBef>
                <a:spcPts val="0"/>
              </a:spcBef>
              <a:spcAft>
                <a:spcPts val="0"/>
              </a:spcAft>
              <a:buSzPts val="1400"/>
              <a:buChar char="■"/>
              <a:defRPr b="0" i="0" sz="1800" u="none" cap="none" strike="noStrike"/>
            </a:lvl6pPr>
            <a:lvl7pPr indent="-88900" lvl="6" marL="0" marR="0" rtl="0" algn="l">
              <a:spcBef>
                <a:spcPts val="0"/>
              </a:spcBef>
              <a:spcAft>
                <a:spcPts val="0"/>
              </a:spcAft>
              <a:buSzPts val="1400"/>
              <a:buChar char="●"/>
              <a:defRPr b="0" i="0" sz="1800" u="none" cap="none" strike="noStrike"/>
            </a:lvl7pPr>
            <a:lvl8pPr indent="-88900" lvl="7" marL="0" marR="0" rtl="0" algn="l">
              <a:spcBef>
                <a:spcPts val="0"/>
              </a:spcBef>
              <a:spcAft>
                <a:spcPts val="0"/>
              </a:spcAft>
              <a:buSzPts val="1400"/>
              <a:buChar char="○"/>
              <a:defRPr b="0" i="0" sz="1800" u="none" cap="none" strike="noStrike"/>
            </a:lvl8pPr>
            <a:lvl9pPr indent="-88900" lvl="8" marL="0" marR="0" rtl="0" algn="l">
              <a:spcBef>
                <a:spcPts val="0"/>
              </a:spcBef>
              <a:spcAft>
                <a:spcPts val="0"/>
              </a:spcAft>
              <a:buSzPts val="1400"/>
              <a:buChar char="■"/>
              <a:defRPr b="0" i="0" sz="1800" u="none" cap="none" strike="noStrike"/>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b="0" i="0" sz="1200" u="none" cap="none" strike="noStrike"/>
            </a:lvl1pPr>
            <a:lvl2pPr indent="-88900" lvl="1" marL="0" marR="0" rtl="0" algn="l">
              <a:spcBef>
                <a:spcPts val="0"/>
              </a:spcBef>
              <a:spcAft>
                <a:spcPts val="0"/>
              </a:spcAft>
              <a:buSzPts val="1400"/>
              <a:buChar char="○"/>
              <a:defRPr b="0" i="0" sz="1800" u="none" cap="none" strike="noStrike"/>
            </a:lvl2pPr>
            <a:lvl3pPr indent="-88900" lvl="2" marL="0" marR="0" rtl="0" algn="l">
              <a:spcBef>
                <a:spcPts val="0"/>
              </a:spcBef>
              <a:spcAft>
                <a:spcPts val="0"/>
              </a:spcAft>
              <a:buSzPts val="1400"/>
              <a:buChar char="■"/>
              <a:defRPr b="0" i="0" sz="1800" u="none" cap="none" strike="noStrike"/>
            </a:lvl3pPr>
            <a:lvl4pPr indent="-88900" lvl="3" marL="0" marR="0" rtl="0" algn="l">
              <a:spcBef>
                <a:spcPts val="0"/>
              </a:spcBef>
              <a:spcAft>
                <a:spcPts val="0"/>
              </a:spcAft>
              <a:buSzPts val="1400"/>
              <a:buChar char="●"/>
              <a:defRPr b="0" i="0" sz="1800" u="none" cap="none" strike="noStrike"/>
            </a:lvl4pPr>
            <a:lvl5pPr indent="-88900" lvl="4" marL="0" marR="0" rtl="0" algn="l">
              <a:spcBef>
                <a:spcPts val="0"/>
              </a:spcBef>
              <a:spcAft>
                <a:spcPts val="0"/>
              </a:spcAft>
              <a:buSzPts val="1400"/>
              <a:buChar char="○"/>
              <a:defRPr b="0" i="0" sz="1800" u="none" cap="none" strike="noStrike"/>
            </a:lvl5pPr>
            <a:lvl6pPr indent="-88900" lvl="5" marL="0" marR="0" rtl="0" algn="l">
              <a:spcBef>
                <a:spcPts val="0"/>
              </a:spcBef>
              <a:spcAft>
                <a:spcPts val="0"/>
              </a:spcAft>
              <a:buSzPts val="1400"/>
              <a:buChar char="■"/>
              <a:defRPr b="0" i="0" sz="1800" u="none" cap="none" strike="noStrike"/>
            </a:lvl6pPr>
            <a:lvl7pPr indent="-88900" lvl="6" marL="0" marR="0" rtl="0" algn="l">
              <a:spcBef>
                <a:spcPts val="0"/>
              </a:spcBef>
              <a:spcAft>
                <a:spcPts val="0"/>
              </a:spcAft>
              <a:buSzPts val="1400"/>
              <a:buChar char="●"/>
              <a:defRPr b="0" i="0" sz="1800" u="none" cap="none" strike="noStrike"/>
            </a:lvl7pPr>
            <a:lvl8pPr indent="-88900" lvl="7" marL="0" marR="0" rtl="0" algn="l">
              <a:spcBef>
                <a:spcPts val="0"/>
              </a:spcBef>
              <a:spcAft>
                <a:spcPts val="0"/>
              </a:spcAft>
              <a:buSzPts val="1400"/>
              <a:buChar char="○"/>
              <a:defRPr b="0" i="0" sz="1800" u="none" cap="none" strike="noStrike"/>
            </a:lvl8pPr>
            <a:lvl9pPr indent="-88900" lvl="8" marL="0" marR="0" rtl="0" algn="l">
              <a:spcBef>
                <a:spcPts val="0"/>
              </a:spcBef>
              <a:spcAft>
                <a:spcPts val="0"/>
              </a:spcAft>
              <a:buSzPts val="1400"/>
              <a:buChar char="■"/>
              <a:defRPr b="0" i="0" sz="1800" u="none" cap="none" strike="noStrike"/>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lvl1pPr indent="-317500" lvl="0" marL="457200" marR="0" rtl="0" algn="l">
              <a:spcBef>
                <a:spcPts val="0"/>
              </a:spcBef>
              <a:spcAft>
                <a:spcPts val="0"/>
              </a:spcAft>
              <a:buSzPts val="1400"/>
              <a:buChar char="●"/>
              <a:defRPr b="0" i="0" sz="1800" u="none" cap="none" strike="noStrike"/>
            </a:lvl1pPr>
            <a:lvl2pPr indent="-317500" lvl="1" marL="914400" marR="0" rtl="0" algn="l">
              <a:spcBef>
                <a:spcPts val="0"/>
              </a:spcBef>
              <a:spcAft>
                <a:spcPts val="0"/>
              </a:spcAft>
              <a:buSzPts val="1400"/>
              <a:buChar char="○"/>
              <a:defRPr b="0" i="0" sz="1800" u="none" cap="none" strike="noStrike"/>
            </a:lvl2pPr>
            <a:lvl3pPr indent="-317500" lvl="2" marL="1371600" marR="0" rtl="0" algn="l">
              <a:spcBef>
                <a:spcPts val="0"/>
              </a:spcBef>
              <a:spcAft>
                <a:spcPts val="0"/>
              </a:spcAft>
              <a:buSzPts val="1400"/>
              <a:buChar char="■"/>
              <a:defRPr b="0" i="0" sz="1800" u="none" cap="none" strike="noStrike"/>
            </a:lvl3pPr>
            <a:lvl4pPr indent="-317500" lvl="3" marL="1828800" marR="0" rtl="0" algn="l">
              <a:spcBef>
                <a:spcPts val="0"/>
              </a:spcBef>
              <a:spcAft>
                <a:spcPts val="0"/>
              </a:spcAft>
              <a:buSzPts val="1400"/>
              <a:buChar char="●"/>
              <a:defRPr b="0" i="0" sz="1800" u="none" cap="none" strike="noStrike"/>
            </a:lvl4pPr>
            <a:lvl5pPr indent="-317500" lvl="4" marL="2286000" marR="0" rtl="0" algn="l">
              <a:spcBef>
                <a:spcPts val="0"/>
              </a:spcBef>
              <a:spcAft>
                <a:spcPts val="0"/>
              </a:spcAft>
              <a:buSzPts val="1400"/>
              <a:buChar char="○"/>
              <a:defRPr b="0" i="0" sz="1800" u="none" cap="none" strike="noStrike"/>
            </a:lvl5pPr>
            <a:lvl6pPr indent="-317500" lvl="5" marL="2743200" marR="0" rtl="0" algn="l">
              <a:spcBef>
                <a:spcPts val="0"/>
              </a:spcBef>
              <a:spcAft>
                <a:spcPts val="0"/>
              </a:spcAft>
              <a:buSzPts val="1400"/>
              <a:buChar char="■"/>
              <a:defRPr b="0" i="0" sz="1800" u="none" cap="none" strike="noStrike"/>
            </a:lvl6pPr>
            <a:lvl7pPr indent="-317500" lvl="6" marL="3200400" marR="0" rtl="0" algn="l">
              <a:spcBef>
                <a:spcPts val="0"/>
              </a:spcBef>
              <a:spcAft>
                <a:spcPts val="0"/>
              </a:spcAft>
              <a:buSzPts val="1400"/>
              <a:buChar char="●"/>
              <a:defRPr b="0" i="0" sz="1800" u="none" cap="none" strike="noStrike"/>
            </a:lvl7pPr>
            <a:lvl8pPr indent="-317500" lvl="7" marL="3657600" marR="0" rtl="0" algn="l">
              <a:spcBef>
                <a:spcPts val="0"/>
              </a:spcBef>
              <a:spcAft>
                <a:spcPts val="0"/>
              </a:spcAft>
              <a:buSzPts val="1400"/>
              <a:buChar char="○"/>
              <a:defRPr b="0" i="0" sz="1800" u="none" cap="none" strike="noStrike"/>
            </a:lvl8pPr>
            <a:lvl9pPr indent="-317500" lvl="8" marL="4114800" marR="0" rtl="0" algn="l">
              <a:spcBef>
                <a:spcPts val="0"/>
              </a:spcBef>
              <a:spcAft>
                <a:spcPts val="0"/>
              </a:spcAft>
              <a:buSzPts val="1400"/>
              <a:buChar char="■"/>
              <a:defRPr b="0" i="0" sz="1800" u="none" cap="none" strike="noStrike"/>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lvl1pPr>
            <a:lvl2pPr indent="-88900" lvl="1" marL="0" marR="0" rtl="0" algn="l">
              <a:spcBef>
                <a:spcPts val="0"/>
              </a:spcBef>
              <a:spcAft>
                <a:spcPts val="0"/>
              </a:spcAft>
              <a:buSzPts val="1400"/>
              <a:buChar char="○"/>
              <a:defRPr b="0" i="0" sz="1800" u="none" cap="none" strike="noStrike"/>
            </a:lvl2pPr>
            <a:lvl3pPr indent="-88900" lvl="2" marL="0" marR="0" rtl="0" algn="l">
              <a:spcBef>
                <a:spcPts val="0"/>
              </a:spcBef>
              <a:spcAft>
                <a:spcPts val="0"/>
              </a:spcAft>
              <a:buSzPts val="1400"/>
              <a:buChar char="■"/>
              <a:defRPr b="0" i="0" sz="1800" u="none" cap="none" strike="noStrike"/>
            </a:lvl3pPr>
            <a:lvl4pPr indent="-88900" lvl="3" marL="0" marR="0" rtl="0" algn="l">
              <a:spcBef>
                <a:spcPts val="0"/>
              </a:spcBef>
              <a:spcAft>
                <a:spcPts val="0"/>
              </a:spcAft>
              <a:buSzPts val="1400"/>
              <a:buChar char="●"/>
              <a:defRPr b="0" i="0" sz="1800" u="none" cap="none" strike="noStrike"/>
            </a:lvl4pPr>
            <a:lvl5pPr indent="-88900" lvl="4" marL="0" marR="0" rtl="0" algn="l">
              <a:spcBef>
                <a:spcPts val="0"/>
              </a:spcBef>
              <a:spcAft>
                <a:spcPts val="0"/>
              </a:spcAft>
              <a:buSzPts val="1400"/>
              <a:buChar char="○"/>
              <a:defRPr b="0" i="0" sz="1800" u="none" cap="none" strike="noStrike"/>
            </a:lvl5pPr>
            <a:lvl6pPr indent="-88900" lvl="5" marL="0" marR="0" rtl="0" algn="l">
              <a:spcBef>
                <a:spcPts val="0"/>
              </a:spcBef>
              <a:spcAft>
                <a:spcPts val="0"/>
              </a:spcAft>
              <a:buSzPts val="1400"/>
              <a:buChar char="■"/>
              <a:defRPr b="0" i="0" sz="1800" u="none" cap="none" strike="noStrike"/>
            </a:lvl6pPr>
            <a:lvl7pPr indent="-88900" lvl="6" marL="0" marR="0" rtl="0" algn="l">
              <a:spcBef>
                <a:spcPts val="0"/>
              </a:spcBef>
              <a:spcAft>
                <a:spcPts val="0"/>
              </a:spcAft>
              <a:buSzPts val="1400"/>
              <a:buChar char="●"/>
              <a:defRPr b="0" i="0" sz="1800" u="none" cap="none" strike="noStrike"/>
            </a:lvl7pPr>
            <a:lvl8pPr indent="-88900" lvl="7" marL="0" marR="0" rtl="0" algn="l">
              <a:spcBef>
                <a:spcPts val="0"/>
              </a:spcBef>
              <a:spcAft>
                <a:spcPts val="0"/>
              </a:spcAft>
              <a:buSzPts val="1400"/>
              <a:buChar char="○"/>
              <a:defRPr b="0" i="0" sz="1800" u="none" cap="none" strike="noStrike"/>
            </a:lvl8pPr>
            <a:lvl9pPr indent="-88900" lvl="8" marL="0" marR="0" rtl="0" algn="l">
              <a:spcBef>
                <a:spcPts val="0"/>
              </a:spcBef>
              <a:spcAft>
                <a:spcPts val="0"/>
              </a:spcAft>
              <a:buSzPts val="1400"/>
              <a:buChar char="■"/>
              <a:defRPr b="0" i="0" sz="1800" u="none" cap="none" strike="noStrike"/>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91425" lIns="91425" spcFirstLastPara="1" rIns="91425" wrap="square" tIns="91425">
            <a:noAutofit/>
          </a:bodyPr>
          <a:lstStyle/>
          <a:p>
            <a:pPr indent="-88900" lvl="0" marL="0" marR="0" rtl="0" algn="r">
              <a:spcBef>
                <a:spcPts val="0"/>
              </a:spcBef>
              <a:spcAft>
                <a:spcPts val="0"/>
              </a:spcAft>
              <a:buSzPts val="1400"/>
              <a:buChar char="●"/>
            </a:pPr>
            <a:r>
              <a:t/>
            </a:r>
            <a:endParaRPr b="0" i="0" sz="1200" u="none" cap="none" strike="noStrike"/>
          </a:p>
          <a:p>
            <a:pPr indent="-88900" lvl="1" marL="0" marR="0" rtl="0" algn="l">
              <a:spcBef>
                <a:spcPts val="0"/>
              </a:spcBef>
              <a:spcAft>
                <a:spcPts val="0"/>
              </a:spcAft>
              <a:buSzPts val="1400"/>
              <a:buChar char="○"/>
            </a:pPr>
            <a:r>
              <a:t/>
            </a:r>
            <a:endParaRPr b="0" i="0" sz="1800" u="none" cap="none" strike="noStrike"/>
          </a:p>
          <a:p>
            <a:pPr indent="-88900" lvl="2" marL="0" marR="0" rtl="0" algn="l">
              <a:spcBef>
                <a:spcPts val="0"/>
              </a:spcBef>
              <a:spcAft>
                <a:spcPts val="0"/>
              </a:spcAft>
              <a:buSzPts val="1400"/>
              <a:buChar char="■"/>
            </a:pPr>
            <a:r>
              <a:t/>
            </a:r>
            <a:endParaRPr b="0" i="0" sz="1800" u="none" cap="none" strike="noStrike"/>
          </a:p>
          <a:p>
            <a:pPr indent="-88900" lvl="3" marL="0" marR="0" rtl="0" algn="l">
              <a:spcBef>
                <a:spcPts val="0"/>
              </a:spcBef>
              <a:spcAft>
                <a:spcPts val="0"/>
              </a:spcAft>
              <a:buSzPts val="1400"/>
              <a:buChar char="●"/>
            </a:pPr>
            <a:r>
              <a:t/>
            </a:r>
            <a:endParaRPr b="0" i="0" sz="1800" u="none" cap="none" strike="noStrike"/>
          </a:p>
          <a:p>
            <a:pPr indent="-88900" lvl="4" marL="0" marR="0" rtl="0" algn="l">
              <a:spcBef>
                <a:spcPts val="0"/>
              </a:spcBef>
              <a:spcAft>
                <a:spcPts val="0"/>
              </a:spcAft>
              <a:buSzPts val="1400"/>
              <a:buChar char="○"/>
            </a:pPr>
            <a:r>
              <a:t/>
            </a:r>
            <a:endParaRPr b="0" i="0" sz="1800" u="none" cap="none" strike="noStrike"/>
          </a:p>
          <a:p>
            <a:pPr indent="-88900" lvl="5" marL="0" marR="0" rtl="0" algn="l">
              <a:spcBef>
                <a:spcPts val="0"/>
              </a:spcBef>
              <a:spcAft>
                <a:spcPts val="0"/>
              </a:spcAft>
              <a:buSzPts val="1400"/>
              <a:buChar char="■"/>
            </a:pPr>
            <a:r>
              <a:t/>
            </a:r>
            <a:endParaRPr b="0" i="0" sz="1800" u="none" cap="none" strike="noStrike"/>
          </a:p>
          <a:p>
            <a:pPr indent="-88900" lvl="6" marL="0" marR="0" rtl="0" algn="l">
              <a:spcBef>
                <a:spcPts val="0"/>
              </a:spcBef>
              <a:spcAft>
                <a:spcPts val="0"/>
              </a:spcAft>
              <a:buSzPts val="1400"/>
              <a:buChar char="●"/>
            </a:pPr>
            <a:r>
              <a:t/>
            </a:r>
            <a:endParaRPr b="0" i="0" sz="1800" u="none" cap="none" strike="noStrike"/>
          </a:p>
          <a:p>
            <a:pPr indent="-88900" lvl="7" marL="0" marR="0" rtl="0" algn="l">
              <a:spcBef>
                <a:spcPts val="0"/>
              </a:spcBef>
              <a:spcAft>
                <a:spcPts val="0"/>
              </a:spcAft>
              <a:buSzPts val="1400"/>
              <a:buChar char="○"/>
            </a:pPr>
            <a:r>
              <a:t/>
            </a:r>
            <a:endParaRPr b="0" i="0" sz="1800" u="none" cap="none" strike="noStrike"/>
          </a:p>
          <a:p>
            <a:pPr indent="-88900" lvl="8" marL="0" marR="0" rtl="0" algn="l">
              <a:spcBef>
                <a:spcPts val="0"/>
              </a:spcBef>
              <a:spcAft>
                <a:spcPts val="0"/>
              </a:spcAft>
              <a:buSzPts val="1400"/>
              <a:buChar char="■"/>
            </a:pPr>
            <a:r>
              <a:t/>
            </a:r>
            <a:endParaRPr b="0" i="0" sz="18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GLOBAN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 name="Shape 31"/>
        <p:cNvGrpSpPr/>
        <p:nvPr/>
      </p:nvGrpSpPr>
      <p:grpSpPr>
        <a:xfrm>
          <a:off x="0" y="0"/>
          <a:ext cx="0" cy="0"/>
          <a:chOff x="0" y="0"/>
          <a:chExt cx="0" cy="0"/>
        </a:xfrm>
      </p:grpSpPr>
      <p:sp>
        <p:nvSpPr>
          <p:cNvPr id="32" name="Google Shape;3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 name="Google Shape;33;p1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 name="Google Shape;34;p1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f496ad48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f496ad48c_0_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3f496ad48c_0_0:notes"/>
          <p:cNvSpPr txBox="1"/>
          <p:nvPr>
            <p:ph idx="12" type="sldNum"/>
          </p:nvPr>
        </p:nvSpPr>
        <p:spPr>
          <a:xfrm>
            <a:off x="3884612"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f42a2b27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3f42a2b27a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3f42a2b27a_1_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562aa1fd6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3562aa1fd6_0_2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3562aa1fd6_0_22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562aa1fd6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3562aa1fd6_0_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3562aa1fd6_0_11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562aa1fd6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3562aa1fd6_0_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3562aa1fd6_0_14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562aa1fd6_0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3562aa1fd6_0_2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3562aa1fd6_0_24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562aa1fd6_0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3562aa1fd6_0_2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3562aa1fd6_0_27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562aa1fd6_0_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562aa1fd6_0_294: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 can use a matrix or a dictionary in python for itse</a:t>
            </a:r>
            <a:endParaRPr/>
          </a:p>
        </p:txBody>
      </p:sp>
      <p:sp>
        <p:nvSpPr>
          <p:cNvPr id="258" name="Google Shape;258;g3562aa1fd6_0_294:notes"/>
          <p:cNvSpPr txBox="1"/>
          <p:nvPr>
            <p:ph idx="12" type="sldNum"/>
          </p:nvPr>
        </p:nvSpPr>
        <p:spPr>
          <a:xfrm>
            <a:off x="3884612"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562aa1fd6_0_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3562aa1fd6_0_3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562aa1fd6_0_37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562aa1fd6_0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562aa1fd6_0_3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562aa1fd6_0_33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 name="Shape 37"/>
        <p:cNvGrpSpPr/>
        <p:nvPr/>
      </p:nvGrpSpPr>
      <p:grpSpPr>
        <a:xfrm>
          <a:off x="0" y="0"/>
          <a:ext cx="0" cy="0"/>
          <a:chOff x="0" y="0"/>
          <a:chExt cx="0" cy="0"/>
        </a:xfrm>
      </p:grpSpPr>
      <p:sp>
        <p:nvSpPr>
          <p:cNvPr id="38" name="Google Shape;3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2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3562aa1fd6_0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3562aa1fd6_0_3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3562aa1fd6_0_35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3562aa1fd6_0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3562aa1fd6_0_4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3562aa1fd6_0_40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3562aa1fd6_0_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3562aa1fd6_0_4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3562aa1fd6_0_42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3562aa1fd6_0_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3562aa1fd6_0_4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3562aa1fd6_0_44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35b6707d5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35b6707d5a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35b6707d5a_0_2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3562aa1fd6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3562aa1fd6_0_4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3562aa1fd6_0_46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3562aa1fd6_0_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562aa1fd6_0_487: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 can use a matrix or a dictionary in python for itse</a:t>
            </a:r>
            <a:endParaRPr/>
          </a:p>
        </p:txBody>
      </p:sp>
      <p:sp>
        <p:nvSpPr>
          <p:cNvPr id="388" name="Google Shape;388;g3562aa1fd6_0_487:notes"/>
          <p:cNvSpPr txBox="1"/>
          <p:nvPr>
            <p:ph idx="12" type="sldNum"/>
          </p:nvPr>
        </p:nvSpPr>
        <p:spPr>
          <a:xfrm>
            <a:off x="3884612"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a:p>
            <a:pPr indent="0" lvl="1" marL="0" rtl="0" algn="l">
              <a:spcBef>
                <a:spcPts val="0"/>
              </a:spcBef>
              <a:spcAft>
                <a:spcPts val="0"/>
              </a:spcAft>
              <a:buNone/>
            </a:pPr>
            <a:r>
              <a:t/>
            </a:r>
            <a:endParaRPr/>
          </a:p>
          <a:p>
            <a:pPr indent="0" lvl="2" marL="0" rtl="0" algn="l">
              <a:spcBef>
                <a:spcPts val="0"/>
              </a:spcBef>
              <a:spcAft>
                <a:spcPts val="0"/>
              </a:spcAft>
              <a:buNone/>
            </a:pPr>
            <a:r>
              <a:t/>
            </a:r>
            <a:endParaRPr/>
          </a:p>
          <a:p>
            <a:pPr indent="0" lvl="3" marL="0" rtl="0" algn="l">
              <a:spcBef>
                <a:spcPts val="0"/>
              </a:spcBef>
              <a:spcAft>
                <a:spcPts val="0"/>
              </a:spcAft>
              <a:buNone/>
            </a:pPr>
            <a:r>
              <a:t/>
            </a:r>
            <a:endParaRPr/>
          </a:p>
          <a:p>
            <a:pPr indent="0" lvl="4" marL="0" rtl="0" algn="l">
              <a:spcBef>
                <a:spcPts val="0"/>
              </a:spcBef>
              <a:spcAft>
                <a:spcPts val="0"/>
              </a:spcAft>
              <a:buNone/>
            </a:pPr>
            <a:r>
              <a:t/>
            </a:r>
            <a:endParaRPr/>
          </a:p>
          <a:p>
            <a:pPr indent="0" lvl="5" marL="0" rtl="0" algn="l">
              <a:spcBef>
                <a:spcPts val="0"/>
              </a:spcBef>
              <a:spcAft>
                <a:spcPts val="0"/>
              </a:spcAft>
              <a:buNone/>
            </a:pPr>
            <a:r>
              <a:t/>
            </a:r>
            <a:endParaRPr/>
          </a:p>
          <a:p>
            <a:pPr indent="0" lvl="6" marL="0" rtl="0" algn="l">
              <a:spcBef>
                <a:spcPts val="0"/>
              </a:spcBef>
              <a:spcAft>
                <a:spcPts val="0"/>
              </a:spcAft>
              <a:buNone/>
            </a:pPr>
            <a:r>
              <a:t/>
            </a:r>
            <a:endParaRPr/>
          </a:p>
          <a:p>
            <a:pPr indent="0" lvl="7" marL="0" rtl="0" algn="l">
              <a:spcBef>
                <a:spcPts val="0"/>
              </a:spcBef>
              <a:spcAft>
                <a:spcPts val="0"/>
              </a:spcAft>
              <a:buNone/>
            </a:pPr>
            <a:r>
              <a:t/>
            </a:r>
            <a:endParaRPr/>
          </a:p>
          <a:p>
            <a:pPr indent="0" lvl="8"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35b6707d5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35b6707d5a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35b6707d5a_0_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3beb0626ca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3beb0626ca_1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3beb0626ca_1_4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3562aa1fd6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3562aa1fd6_0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3562aa1fd6_0_6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g3f4a68b21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3f4a68b217_0_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g3f4a68b217_0_0:notes"/>
          <p:cNvSpPr txBox="1"/>
          <p:nvPr>
            <p:ph idx="12" type="sldNum"/>
          </p:nvPr>
        </p:nvSpPr>
        <p:spPr>
          <a:xfrm>
            <a:off x="3884612"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35b6707d5a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35b6707d5a_0_2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35b6707d5a_0_25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3beb0626ca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3beb0626ca_1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3beb0626ca_1_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5b6707d5a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35b6707d5a_0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35b6707d5a_0_5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3beb0626ca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3beb0626ca_1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3beb0626ca_1_3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5b6707d5a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5b6707d5a_0_126: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 can use a matrix or a dictionary in python for itse</a:t>
            </a:r>
            <a:endParaRPr/>
          </a:p>
        </p:txBody>
      </p:sp>
      <p:sp>
        <p:nvSpPr>
          <p:cNvPr id="512" name="Google Shape;512;g35b6707d5a_0_126:notes"/>
          <p:cNvSpPr txBox="1"/>
          <p:nvPr>
            <p:ph idx="12" type="sldNum"/>
          </p:nvPr>
        </p:nvSpPr>
        <p:spPr>
          <a:xfrm>
            <a:off x="3884612"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a:p>
            <a:pPr indent="0" lvl="1" marL="0" rtl="0" algn="l">
              <a:spcBef>
                <a:spcPts val="0"/>
              </a:spcBef>
              <a:spcAft>
                <a:spcPts val="0"/>
              </a:spcAft>
              <a:buNone/>
            </a:pPr>
            <a:r>
              <a:t/>
            </a:r>
            <a:endParaRPr/>
          </a:p>
          <a:p>
            <a:pPr indent="0" lvl="2" marL="0" rtl="0" algn="l">
              <a:spcBef>
                <a:spcPts val="0"/>
              </a:spcBef>
              <a:spcAft>
                <a:spcPts val="0"/>
              </a:spcAft>
              <a:buNone/>
            </a:pPr>
            <a:r>
              <a:t/>
            </a:r>
            <a:endParaRPr/>
          </a:p>
          <a:p>
            <a:pPr indent="0" lvl="3" marL="0" rtl="0" algn="l">
              <a:spcBef>
                <a:spcPts val="0"/>
              </a:spcBef>
              <a:spcAft>
                <a:spcPts val="0"/>
              </a:spcAft>
              <a:buNone/>
            </a:pPr>
            <a:r>
              <a:t/>
            </a:r>
            <a:endParaRPr/>
          </a:p>
          <a:p>
            <a:pPr indent="0" lvl="4" marL="0" rtl="0" algn="l">
              <a:spcBef>
                <a:spcPts val="0"/>
              </a:spcBef>
              <a:spcAft>
                <a:spcPts val="0"/>
              </a:spcAft>
              <a:buNone/>
            </a:pPr>
            <a:r>
              <a:t/>
            </a:r>
            <a:endParaRPr/>
          </a:p>
          <a:p>
            <a:pPr indent="0" lvl="5" marL="0" rtl="0" algn="l">
              <a:spcBef>
                <a:spcPts val="0"/>
              </a:spcBef>
              <a:spcAft>
                <a:spcPts val="0"/>
              </a:spcAft>
              <a:buNone/>
            </a:pPr>
            <a:r>
              <a:t/>
            </a:r>
            <a:endParaRPr/>
          </a:p>
          <a:p>
            <a:pPr indent="0" lvl="6" marL="0" rtl="0" algn="l">
              <a:spcBef>
                <a:spcPts val="0"/>
              </a:spcBef>
              <a:spcAft>
                <a:spcPts val="0"/>
              </a:spcAft>
              <a:buNone/>
            </a:pPr>
            <a:r>
              <a:t/>
            </a:r>
            <a:endParaRPr/>
          </a:p>
          <a:p>
            <a:pPr indent="0" lvl="7" marL="0" rtl="0" algn="l">
              <a:spcBef>
                <a:spcPts val="0"/>
              </a:spcBef>
              <a:spcAft>
                <a:spcPts val="0"/>
              </a:spcAft>
              <a:buNone/>
            </a:pPr>
            <a:r>
              <a:t/>
            </a:r>
            <a:endParaRPr/>
          </a:p>
          <a:p>
            <a:pPr indent="0" lvl="8"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35b6707d5a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35b6707d5a_0_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35b6707d5a_0_11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35b6707d5a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g35b6707d5a_0_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35b6707d5a_0_15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35b6707d5a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g35b6707d5a_0_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35b6707d5a_0_17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35b6707d5a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35b6707d5a_0_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35b6707d5a_0_8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5b6707d5a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35b6707d5a_0_2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35b6707d5a_0_20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3534c8e5cb_1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534c8e5cb_1_57: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3534c8e5cb_1_57:notes"/>
          <p:cNvSpPr txBox="1"/>
          <p:nvPr>
            <p:ph idx="12" type="sldNum"/>
          </p:nvPr>
        </p:nvSpPr>
        <p:spPr>
          <a:xfrm>
            <a:off x="3884612"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35b6707d5a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g35b6707d5a_0_2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35b6707d5a_0_24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35b6707d5a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5b6707d5a_0_300: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 can use a matrix or a dictionary in python for itse</a:t>
            </a:r>
            <a:endParaRPr/>
          </a:p>
        </p:txBody>
      </p:sp>
      <p:sp>
        <p:nvSpPr>
          <p:cNvPr id="614" name="Google Shape;614;g35b6707d5a_0_300:notes"/>
          <p:cNvSpPr txBox="1"/>
          <p:nvPr>
            <p:ph idx="12" type="sldNum"/>
          </p:nvPr>
        </p:nvSpPr>
        <p:spPr>
          <a:xfrm>
            <a:off x="3884612"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a:p>
            <a:pPr indent="0" lvl="1" marL="0" rtl="0" algn="l">
              <a:spcBef>
                <a:spcPts val="0"/>
              </a:spcBef>
              <a:spcAft>
                <a:spcPts val="0"/>
              </a:spcAft>
              <a:buNone/>
            </a:pPr>
            <a:r>
              <a:t/>
            </a:r>
            <a:endParaRPr/>
          </a:p>
          <a:p>
            <a:pPr indent="0" lvl="2" marL="0" rtl="0" algn="l">
              <a:spcBef>
                <a:spcPts val="0"/>
              </a:spcBef>
              <a:spcAft>
                <a:spcPts val="0"/>
              </a:spcAft>
              <a:buNone/>
            </a:pPr>
            <a:r>
              <a:t/>
            </a:r>
            <a:endParaRPr/>
          </a:p>
          <a:p>
            <a:pPr indent="0" lvl="3" marL="0" rtl="0" algn="l">
              <a:spcBef>
                <a:spcPts val="0"/>
              </a:spcBef>
              <a:spcAft>
                <a:spcPts val="0"/>
              </a:spcAft>
              <a:buNone/>
            </a:pPr>
            <a:r>
              <a:t/>
            </a:r>
            <a:endParaRPr/>
          </a:p>
          <a:p>
            <a:pPr indent="0" lvl="4" marL="0" rtl="0" algn="l">
              <a:spcBef>
                <a:spcPts val="0"/>
              </a:spcBef>
              <a:spcAft>
                <a:spcPts val="0"/>
              </a:spcAft>
              <a:buNone/>
            </a:pPr>
            <a:r>
              <a:t/>
            </a:r>
            <a:endParaRPr/>
          </a:p>
          <a:p>
            <a:pPr indent="0" lvl="5" marL="0" rtl="0" algn="l">
              <a:spcBef>
                <a:spcPts val="0"/>
              </a:spcBef>
              <a:spcAft>
                <a:spcPts val="0"/>
              </a:spcAft>
              <a:buNone/>
            </a:pPr>
            <a:r>
              <a:t/>
            </a:r>
            <a:endParaRPr/>
          </a:p>
          <a:p>
            <a:pPr indent="0" lvl="6" marL="0" rtl="0" algn="l">
              <a:spcBef>
                <a:spcPts val="0"/>
              </a:spcBef>
              <a:spcAft>
                <a:spcPts val="0"/>
              </a:spcAft>
              <a:buNone/>
            </a:pPr>
            <a:r>
              <a:t/>
            </a:r>
            <a:endParaRPr/>
          </a:p>
          <a:p>
            <a:pPr indent="0" lvl="7" marL="0" rtl="0" algn="l">
              <a:spcBef>
                <a:spcPts val="0"/>
              </a:spcBef>
              <a:spcAft>
                <a:spcPts val="0"/>
              </a:spcAft>
              <a:buNone/>
            </a:pPr>
            <a:r>
              <a:t/>
            </a:r>
            <a:endParaRPr/>
          </a:p>
          <a:p>
            <a:pPr indent="0" lvl="8"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3beb0626ca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beb0626ca_1_58: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3beb0626ca_1_58:notes"/>
          <p:cNvSpPr txBox="1"/>
          <p:nvPr>
            <p:ph idx="12" type="sldNum"/>
          </p:nvPr>
        </p:nvSpPr>
        <p:spPr>
          <a:xfrm>
            <a:off x="3884612"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8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8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90: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000" u="sng">
                <a:solidFill>
                  <a:srgbClr val="263238"/>
                </a:solidFill>
                <a:latin typeface="Roboto"/>
                <a:ea typeface="Roboto"/>
                <a:cs typeface="Roboto"/>
                <a:sym typeface="Roboto"/>
                <a:hlinkClick r:id="rId2"/>
              </a:rPr>
              <a:t>http://bit.ly/GLOBANT</a:t>
            </a:r>
            <a:r>
              <a:rPr lang="en-US" sz="1000">
                <a:solidFill>
                  <a:srgbClr val="263238"/>
                </a:solidFill>
                <a:latin typeface="Roboto"/>
                <a:ea typeface="Roboto"/>
                <a:cs typeface="Roboto"/>
                <a:sym typeface="Roboto"/>
              </a:rPr>
              <a:t> </a:t>
            </a:r>
            <a:endParaRPr/>
          </a:p>
        </p:txBody>
      </p:sp>
      <p:sp>
        <p:nvSpPr>
          <p:cNvPr id="646" name="Google Shape;646;p90: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3534c8e5cb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534c8e5cb_1_64:notes"/>
          <p:cNvSpPr txBox="1"/>
          <p:nvPr>
            <p:ph idx="1" type="body"/>
          </p:nvPr>
        </p:nvSpPr>
        <p:spPr>
          <a:xfrm>
            <a:off x="685800" y="4343400"/>
            <a:ext cx="54864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3534c8e5cb_1_64:notes"/>
          <p:cNvSpPr txBox="1"/>
          <p:nvPr>
            <p:ph idx="12" type="sldNum"/>
          </p:nvPr>
        </p:nvSpPr>
        <p:spPr>
          <a:xfrm>
            <a:off x="3884612" y="8685213"/>
            <a:ext cx="2971800" cy="45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3562aa1fd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3562aa1fd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3562aa1fd6_0_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3534c8e5cb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g3534c8e5cb_1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3534c8e5cb_1_2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562aa1fd6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3562aa1fd6_0_2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3562aa1fd6_0_20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562aa1fd6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3562aa1fd6_0_3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3562aa1fd6_0_30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Arial"/>
              <a:buNone/>
            </a:pPr>
            <a:r>
              <a:rPr b="0" i="0" lang="en-US" sz="1200" u="none" cap="none" strike="noStrike"/>
              <a:t> </a:t>
            </a:r>
            <a:endParaRPr b="0" i="0" sz="12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noAutofit/>
          </a:bodyPr>
          <a:lstStyle>
            <a:lvl1pPr indent="304800" lvl="0"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304800" lvl="1"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2pPr>
            <a:lvl3pPr indent="304800" lvl="2"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3pPr>
            <a:lvl4pPr indent="304800" lvl="3"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4pPr>
            <a:lvl5pPr indent="304800" lvl="4"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5pPr>
            <a:lvl6pPr indent="304800" lvl="5"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6pPr>
            <a:lvl7pPr indent="304800" lvl="6"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7pPr>
            <a:lvl8pPr indent="304800" lvl="7"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8pPr>
            <a:lvl9pPr indent="304800" lvl="8"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9pPr>
          </a:lstStyle>
          <a:p/>
        </p:txBody>
      </p:sp>
      <p:sp>
        <p:nvSpPr>
          <p:cNvPr id="14" name="Google Shape;14;p2"/>
          <p:cNvSpPr txBox="1"/>
          <p:nvPr>
            <p:ph idx="1" type="subTitle"/>
          </p:nvPr>
        </p:nvSpPr>
        <p:spPr>
          <a:xfrm>
            <a:off x="685800" y="3786737"/>
            <a:ext cx="7772400" cy="1046400"/>
          </a:xfrm>
          <a:prstGeom prst="rect">
            <a:avLst/>
          </a:prstGeom>
          <a:noFill/>
          <a:ln>
            <a:noFill/>
          </a:ln>
        </p:spPr>
        <p:txBody>
          <a:bodyPr anchorCtr="0" anchor="t" bIns="91425" lIns="91425" spcFirstLastPara="1" rIns="91425" wrap="square" tIns="91425">
            <a:noAutofit/>
          </a:bodyPr>
          <a:lstStyle>
            <a:lvl1pPr indent="190500" lvl="0"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1pPr>
            <a:lvl2pPr indent="190500" lvl="1"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2pPr>
            <a:lvl3pPr indent="190500" lvl="2"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3pPr>
            <a:lvl4pPr indent="190500" lvl="3"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4pPr>
            <a:lvl5pPr indent="190500" lvl="4"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5pPr>
            <a:lvl6pPr indent="190500" lvl="5"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6pPr>
            <a:lvl7pPr indent="190500" lvl="6"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7pPr>
            <a:lvl8pPr indent="190500" lvl="7"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8pPr>
            <a:lvl9pPr indent="190500" lvl="8"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17" name="Google Shape;17;p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20" name="Google Shape;20;p4"/>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21" name="Google Shape;21;p4"/>
          <p:cNvSpPr txBox="1"/>
          <p:nvPr>
            <p:ph idx="2" type="body"/>
          </p:nvPr>
        </p:nvSpPr>
        <p:spPr>
          <a:xfrm>
            <a:off x="4692273"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spTree>
      <p:nvGrpSpPr>
        <p:cNvPr id="24" name="Shape 24"/>
        <p:cNvGrpSpPr/>
        <p:nvPr/>
      </p:nvGrpSpPr>
      <p:grpSpPr>
        <a:xfrm>
          <a:off x="0" y="0"/>
          <a:ext cx="0" cy="0"/>
          <a:chOff x="0" y="0"/>
          <a:chExt cx="0" cy="0"/>
        </a:xfrm>
      </p:grpSpPr>
      <p:sp>
        <p:nvSpPr>
          <p:cNvPr id="25" name="Google Shape;25;p6"/>
          <p:cNvSpPr txBox="1"/>
          <p:nvPr>
            <p:ph idx="1" type="body"/>
          </p:nvPr>
        </p:nvSpPr>
        <p:spPr>
          <a:xfrm>
            <a:off x="457200" y="5875078"/>
            <a:ext cx="8229600" cy="6927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360"/>
              </a:spcBef>
              <a:spcAft>
                <a:spcPts val="0"/>
              </a:spcAft>
              <a:buClr>
                <a:schemeClr val="dk1"/>
              </a:buClr>
              <a:buSzPts val="1400"/>
              <a:buFont typeface="Arial"/>
              <a:buChar char="●"/>
              <a:defRPr sz="1800">
                <a:solidFill>
                  <a:schemeClr val="dk1"/>
                </a:solidFill>
              </a:defRPr>
            </a:lvl1pPr>
            <a:lvl2pPr indent="-317500" lvl="1" marL="914400" rtl="0" algn="ctr">
              <a:lnSpc>
                <a:spcPct val="100000"/>
              </a:lnSpc>
              <a:spcBef>
                <a:spcPts val="0"/>
              </a:spcBef>
              <a:spcAft>
                <a:spcPts val="0"/>
              </a:spcAft>
              <a:buClr>
                <a:schemeClr val="dk1"/>
              </a:buClr>
              <a:buSzPts val="1400"/>
              <a:buFont typeface="Arial"/>
              <a:buChar char="○"/>
              <a:defRPr sz="1800">
                <a:solidFill>
                  <a:schemeClr val="dk1"/>
                </a:solidFill>
              </a:defRPr>
            </a:lvl2pPr>
            <a:lvl3pPr indent="-317500" lvl="2" marL="1371600" rtl="0" algn="ctr">
              <a:lnSpc>
                <a:spcPct val="100000"/>
              </a:lnSpc>
              <a:spcBef>
                <a:spcPts val="0"/>
              </a:spcBef>
              <a:spcAft>
                <a:spcPts val="0"/>
              </a:spcAft>
              <a:buClr>
                <a:schemeClr val="dk1"/>
              </a:buClr>
              <a:buSzPts val="1400"/>
              <a:buFont typeface="Arial"/>
              <a:buChar char="■"/>
              <a:defRPr sz="1800">
                <a:solidFill>
                  <a:schemeClr val="dk1"/>
                </a:solidFill>
              </a:defRPr>
            </a:lvl3pPr>
            <a:lvl4pPr indent="-317500" lvl="3" marL="1828800" rtl="0" algn="ctr">
              <a:lnSpc>
                <a:spcPct val="100000"/>
              </a:lnSpc>
              <a:spcBef>
                <a:spcPts val="0"/>
              </a:spcBef>
              <a:spcAft>
                <a:spcPts val="0"/>
              </a:spcAft>
              <a:buClr>
                <a:schemeClr val="dk1"/>
              </a:buClr>
              <a:buSzPts val="1400"/>
              <a:buFont typeface="Arial"/>
              <a:buChar char="●"/>
              <a:defRPr sz="1800">
                <a:solidFill>
                  <a:schemeClr val="dk1"/>
                </a:solidFill>
              </a:defRPr>
            </a:lvl4pPr>
            <a:lvl5pPr indent="-317500" lvl="4" marL="2286000" rtl="0" algn="ctr">
              <a:lnSpc>
                <a:spcPct val="100000"/>
              </a:lnSpc>
              <a:spcBef>
                <a:spcPts val="0"/>
              </a:spcBef>
              <a:spcAft>
                <a:spcPts val="0"/>
              </a:spcAft>
              <a:buClr>
                <a:schemeClr val="dk1"/>
              </a:buClr>
              <a:buSzPts val="1400"/>
              <a:buFont typeface="Arial"/>
              <a:buChar char="○"/>
              <a:defRPr sz="1800">
                <a:solidFill>
                  <a:schemeClr val="dk1"/>
                </a:solidFill>
              </a:defRPr>
            </a:lvl5pPr>
            <a:lvl6pPr indent="-317500" lvl="5" marL="2743200" rtl="0" algn="ctr">
              <a:lnSpc>
                <a:spcPct val="100000"/>
              </a:lnSpc>
              <a:spcBef>
                <a:spcPts val="0"/>
              </a:spcBef>
              <a:spcAft>
                <a:spcPts val="0"/>
              </a:spcAft>
              <a:buClr>
                <a:schemeClr val="dk1"/>
              </a:buClr>
              <a:buSzPts val="1400"/>
              <a:buFont typeface="Arial"/>
              <a:buChar char="■"/>
              <a:defRPr sz="1800">
                <a:solidFill>
                  <a:schemeClr val="dk1"/>
                </a:solidFill>
              </a:defRPr>
            </a:lvl6pPr>
            <a:lvl7pPr indent="-317500" lvl="6" marL="3200400" rtl="0" algn="ctr">
              <a:lnSpc>
                <a:spcPct val="100000"/>
              </a:lnSpc>
              <a:spcBef>
                <a:spcPts val="0"/>
              </a:spcBef>
              <a:spcAft>
                <a:spcPts val="0"/>
              </a:spcAft>
              <a:buClr>
                <a:schemeClr val="dk1"/>
              </a:buClr>
              <a:buSzPts val="1400"/>
              <a:buFont typeface="Arial"/>
              <a:buChar char="●"/>
              <a:defRPr sz="1800">
                <a:solidFill>
                  <a:schemeClr val="dk1"/>
                </a:solidFill>
              </a:defRPr>
            </a:lvl7pPr>
            <a:lvl8pPr indent="-317500" lvl="7" marL="3657600" rtl="0" algn="ctr">
              <a:lnSpc>
                <a:spcPct val="100000"/>
              </a:lnSpc>
              <a:spcBef>
                <a:spcPts val="0"/>
              </a:spcBef>
              <a:spcAft>
                <a:spcPts val="0"/>
              </a:spcAft>
              <a:buClr>
                <a:schemeClr val="dk1"/>
              </a:buClr>
              <a:buSzPts val="1400"/>
              <a:buFont typeface="Arial"/>
              <a:buChar char="○"/>
              <a:defRPr sz="1800">
                <a:solidFill>
                  <a:schemeClr val="dk1"/>
                </a:solidFill>
              </a:defRPr>
            </a:lvl8pPr>
            <a:lvl9pPr indent="-317500" lvl="8" marL="4114800" rtl="0" algn="ctr">
              <a:lnSpc>
                <a:spcPct val="100000"/>
              </a:lnSpc>
              <a:spcBef>
                <a:spcPts val="0"/>
              </a:spcBef>
              <a:spcAft>
                <a:spcPts val="0"/>
              </a:spcAft>
              <a:buClr>
                <a:schemeClr val="dk1"/>
              </a:buClr>
              <a:buSzPts val="1400"/>
              <a:buFont typeface="Arial"/>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 name="Shape 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27" name="Shape 27"/>
        <p:cNvGrpSpPr/>
        <p:nvPr/>
      </p:nvGrpSpPr>
      <p:grpSpPr>
        <a:xfrm>
          <a:off x="0" y="0"/>
          <a:ext cx="0" cy="0"/>
          <a:chOff x="0" y="0"/>
          <a:chExt cx="0" cy="0"/>
        </a:xfrm>
      </p:grpSpPr>
      <p:sp>
        <p:nvSpPr>
          <p:cNvPr id="28" name="Google Shape;28;p8"/>
          <p:cNvSpPr txBox="1"/>
          <p:nvPr>
            <p:ph type="title"/>
          </p:nvPr>
        </p:nvSpPr>
        <p:spPr>
          <a:xfrm>
            <a:off x="457200" y="69850"/>
            <a:ext cx="8229600" cy="1130400"/>
          </a:xfrm>
          <a:prstGeom prst="rect">
            <a:avLst/>
          </a:prstGeom>
          <a:noFill/>
          <a:ln>
            <a:noFill/>
          </a:ln>
        </p:spPr>
        <p:txBody>
          <a:bodyPr anchorCtr="0" anchor="ctr" bIns="91425" lIns="91425" spcFirstLastPara="1" rIns="91425" wrap="square" tIns="91425">
            <a:noAutofit/>
          </a:bodyPr>
          <a:lstStyle>
            <a:lvl1pPr lvl="0" marL="39687" rtl="0" algn="ctr">
              <a:spcBef>
                <a:spcPts val="0"/>
              </a:spcBef>
              <a:spcAft>
                <a:spcPts val="0"/>
              </a:spcAft>
              <a:buSzPts val="1400"/>
              <a:buNone/>
              <a:defRPr sz="4400">
                <a:solidFill>
                  <a:schemeClr val="dk1"/>
                </a:solidFill>
              </a:defRPr>
            </a:lvl1pPr>
            <a:lvl2pPr lvl="1" marL="39687" rtl="0" algn="ctr">
              <a:spcBef>
                <a:spcPts val="0"/>
              </a:spcBef>
              <a:spcAft>
                <a:spcPts val="0"/>
              </a:spcAft>
              <a:buSzPts val="1400"/>
              <a:buNone/>
              <a:defRPr sz="4400">
                <a:solidFill>
                  <a:schemeClr val="dk1"/>
                </a:solidFill>
              </a:defRPr>
            </a:lvl2pPr>
            <a:lvl3pPr lvl="2" marL="39687" rtl="0" algn="ctr">
              <a:spcBef>
                <a:spcPts val="0"/>
              </a:spcBef>
              <a:spcAft>
                <a:spcPts val="0"/>
              </a:spcAft>
              <a:buSzPts val="1400"/>
              <a:buNone/>
              <a:defRPr sz="4400">
                <a:solidFill>
                  <a:schemeClr val="dk1"/>
                </a:solidFill>
              </a:defRPr>
            </a:lvl3pPr>
            <a:lvl4pPr lvl="3" marL="39687" rtl="0" algn="ctr">
              <a:spcBef>
                <a:spcPts val="0"/>
              </a:spcBef>
              <a:spcAft>
                <a:spcPts val="0"/>
              </a:spcAft>
              <a:buSzPts val="1400"/>
              <a:buNone/>
              <a:defRPr sz="4400">
                <a:solidFill>
                  <a:schemeClr val="dk1"/>
                </a:solidFill>
              </a:defRPr>
            </a:lvl4pPr>
            <a:lvl5pPr lvl="4" marL="39687" rtl="0" algn="ctr">
              <a:spcBef>
                <a:spcPts val="0"/>
              </a:spcBef>
              <a:spcAft>
                <a:spcPts val="0"/>
              </a:spcAft>
              <a:buSzPts val="1400"/>
              <a:buNone/>
              <a:defRPr sz="4400">
                <a:solidFill>
                  <a:schemeClr val="dk1"/>
                </a:solidFill>
              </a:defRPr>
            </a:lvl5pPr>
            <a:lvl6pPr lvl="5" marL="496887" rtl="0" algn="ctr">
              <a:spcBef>
                <a:spcPts val="0"/>
              </a:spcBef>
              <a:spcAft>
                <a:spcPts val="0"/>
              </a:spcAft>
              <a:buSzPts val="1400"/>
              <a:buNone/>
              <a:defRPr sz="4400">
                <a:solidFill>
                  <a:schemeClr val="dk1"/>
                </a:solidFill>
              </a:defRPr>
            </a:lvl6pPr>
            <a:lvl7pPr lvl="6" marL="954087" rtl="0" algn="ctr">
              <a:spcBef>
                <a:spcPts val="0"/>
              </a:spcBef>
              <a:spcAft>
                <a:spcPts val="0"/>
              </a:spcAft>
              <a:buSzPts val="1400"/>
              <a:buNone/>
              <a:defRPr sz="4400">
                <a:solidFill>
                  <a:schemeClr val="dk1"/>
                </a:solidFill>
              </a:defRPr>
            </a:lvl7pPr>
            <a:lvl8pPr lvl="7" marL="1411287" rtl="0" algn="ctr">
              <a:spcBef>
                <a:spcPts val="0"/>
              </a:spcBef>
              <a:spcAft>
                <a:spcPts val="0"/>
              </a:spcAft>
              <a:buSzPts val="1400"/>
              <a:buNone/>
              <a:defRPr sz="4400">
                <a:solidFill>
                  <a:schemeClr val="dk1"/>
                </a:solidFill>
              </a:defRPr>
            </a:lvl8pPr>
            <a:lvl9pPr lvl="8" marL="1868486" rtl="0" algn="ctr">
              <a:spcBef>
                <a:spcPts val="0"/>
              </a:spcBef>
              <a:spcAft>
                <a:spcPts val="0"/>
              </a:spcAft>
              <a:buSzPts val="1400"/>
              <a:buNone/>
              <a:defRPr sz="4400">
                <a:solidFill>
                  <a:schemeClr val="dk1"/>
                </a:solidFill>
              </a:defRPr>
            </a:lvl9pPr>
          </a:lstStyle>
          <a:p/>
        </p:txBody>
      </p:sp>
      <p:sp>
        <p:nvSpPr>
          <p:cNvPr id="29" name="Google Shape;29;p8"/>
          <p:cNvSpPr txBox="1"/>
          <p:nvPr>
            <p:ph idx="1" type="body"/>
          </p:nvPr>
        </p:nvSpPr>
        <p:spPr>
          <a:xfrm>
            <a:off x="457200" y="1200150"/>
            <a:ext cx="8229600" cy="3943498"/>
          </a:xfrm>
          <a:prstGeom prst="rect">
            <a:avLst/>
          </a:prstGeom>
          <a:noFill/>
          <a:ln>
            <a:noFill/>
          </a:ln>
        </p:spPr>
        <p:txBody>
          <a:bodyPr anchorCtr="0" anchor="t" bIns="91425" lIns="91425" spcFirstLastPara="1" rIns="91425" wrap="square" tIns="91425">
            <a:noAutofit/>
          </a:bodyPr>
          <a:lstStyle>
            <a:lvl1pPr indent="-317500" lvl="0" marL="457200" rtl="0" algn="l">
              <a:spcBef>
                <a:spcPts val="800"/>
              </a:spcBef>
              <a:spcAft>
                <a:spcPts val="0"/>
              </a:spcAft>
              <a:buClr>
                <a:srgbClr val="000000"/>
              </a:buClr>
              <a:buSzPts val="1400"/>
              <a:buFont typeface="Arial"/>
              <a:buChar char="●"/>
              <a:defRPr sz="3200">
                <a:solidFill>
                  <a:schemeClr val="dk1"/>
                </a:solidFill>
              </a:defRPr>
            </a:lvl1pPr>
            <a:lvl2pPr indent="-317500" lvl="1" marL="914400" rtl="0" algn="l">
              <a:spcBef>
                <a:spcPts val="0"/>
              </a:spcBef>
              <a:spcAft>
                <a:spcPts val="0"/>
              </a:spcAft>
              <a:buClr>
                <a:srgbClr val="000000"/>
              </a:buClr>
              <a:buSzPts val="1400"/>
              <a:buFont typeface="Arial"/>
              <a:buChar char="●"/>
              <a:defRPr sz="2800">
                <a:solidFill>
                  <a:schemeClr val="dk1"/>
                </a:solidFill>
              </a:defRPr>
            </a:lvl2pPr>
            <a:lvl3pPr indent="-317500" lvl="2" marL="1371600" rtl="0" algn="l">
              <a:spcBef>
                <a:spcPts val="0"/>
              </a:spcBef>
              <a:spcAft>
                <a:spcPts val="0"/>
              </a:spcAft>
              <a:buClr>
                <a:srgbClr val="000000"/>
              </a:buClr>
              <a:buSzPts val="1400"/>
              <a:buFont typeface="Arial"/>
              <a:buChar char="●"/>
              <a:defRPr sz="2400">
                <a:solidFill>
                  <a:schemeClr val="dk1"/>
                </a:solidFill>
              </a:defRPr>
            </a:lvl3pPr>
            <a:lvl4pPr indent="-317500" lvl="3" marL="1828800" rtl="0" algn="l">
              <a:spcBef>
                <a:spcPts val="0"/>
              </a:spcBef>
              <a:spcAft>
                <a:spcPts val="0"/>
              </a:spcAft>
              <a:buClr>
                <a:srgbClr val="000000"/>
              </a:buClr>
              <a:buSzPts val="1400"/>
              <a:buFont typeface="Arial"/>
              <a:buChar char="●"/>
              <a:defRPr sz="2000">
                <a:solidFill>
                  <a:schemeClr val="dk1"/>
                </a:solidFill>
              </a:defRPr>
            </a:lvl4pPr>
            <a:lvl5pPr indent="-317500" lvl="4" marL="2286000" rtl="0" algn="l">
              <a:spcBef>
                <a:spcPts val="0"/>
              </a:spcBef>
              <a:spcAft>
                <a:spcPts val="0"/>
              </a:spcAft>
              <a:buClr>
                <a:srgbClr val="000000"/>
              </a:buClr>
              <a:buSzPts val="1400"/>
              <a:buFont typeface="Arial"/>
              <a:buChar char="●"/>
              <a:defRPr sz="2000">
                <a:solidFill>
                  <a:schemeClr val="dk1"/>
                </a:solidFill>
              </a:defRPr>
            </a:lvl5pPr>
            <a:lvl6pPr indent="-317500" lvl="5" marL="2743200" rtl="0" algn="l">
              <a:spcBef>
                <a:spcPts val="0"/>
              </a:spcBef>
              <a:spcAft>
                <a:spcPts val="0"/>
              </a:spcAft>
              <a:buClr>
                <a:srgbClr val="000000"/>
              </a:buClr>
              <a:buSzPts val="1400"/>
              <a:buFont typeface="Arial"/>
              <a:buChar char="●"/>
              <a:defRPr sz="2000">
                <a:solidFill>
                  <a:schemeClr val="dk1"/>
                </a:solidFill>
              </a:defRPr>
            </a:lvl6pPr>
            <a:lvl7pPr indent="-317500" lvl="6" marL="3200400" rtl="0" algn="l">
              <a:spcBef>
                <a:spcPts val="0"/>
              </a:spcBef>
              <a:spcAft>
                <a:spcPts val="0"/>
              </a:spcAft>
              <a:buClr>
                <a:srgbClr val="000000"/>
              </a:buClr>
              <a:buSzPts val="1400"/>
              <a:buFont typeface="Arial"/>
              <a:buChar char="●"/>
              <a:defRPr sz="2000">
                <a:solidFill>
                  <a:schemeClr val="dk1"/>
                </a:solidFill>
              </a:defRPr>
            </a:lvl7pPr>
            <a:lvl8pPr indent="-317500" lvl="7" marL="3657600" rtl="0" algn="l">
              <a:spcBef>
                <a:spcPts val="0"/>
              </a:spcBef>
              <a:spcAft>
                <a:spcPts val="0"/>
              </a:spcAft>
              <a:buClr>
                <a:srgbClr val="000000"/>
              </a:buClr>
              <a:buSzPts val="1400"/>
              <a:buFont typeface="Arial"/>
              <a:buChar char="●"/>
              <a:defRPr sz="2000">
                <a:solidFill>
                  <a:schemeClr val="dk1"/>
                </a:solidFill>
              </a:defRPr>
            </a:lvl8pPr>
            <a:lvl9pPr indent="-317500" lvl="8" marL="4114800" rtl="0" algn="l">
              <a:spcBef>
                <a:spcPts val="0"/>
              </a:spcBef>
              <a:spcAft>
                <a:spcPts val="0"/>
              </a:spcAft>
              <a:buClr>
                <a:srgbClr val="000000"/>
              </a:buClr>
              <a:buSzPts val="1400"/>
              <a:buFont typeface="Arial"/>
              <a:buChar char="●"/>
              <a:defRPr sz="2000">
                <a:solidFill>
                  <a:schemeClr val="dk1"/>
                </a:solidFill>
              </a:defRPr>
            </a:lvl9pPr>
          </a:lstStyle>
          <a:p/>
        </p:txBody>
      </p:sp>
      <p:sp>
        <p:nvSpPr>
          <p:cNvPr id="30" name="Google Shape;30;p8"/>
          <p:cNvSpPr txBox="1"/>
          <p:nvPr>
            <p:ph idx="12" type="sldNum"/>
          </p:nvPr>
        </p:nvSpPr>
        <p:spPr>
          <a:xfrm>
            <a:off x="7466013" y="4757737"/>
            <a:ext cx="306298" cy="29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Clr>
                <a:srgbClr val="898989"/>
              </a:buClr>
              <a:buSzPts val="1400"/>
              <a:buFont typeface="Arial"/>
              <a:buNone/>
            </a:pPr>
            <a:r>
              <a:t/>
            </a:r>
            <a:endParaRPr/>
          </a:p>
          <a:p>
            <a:pPr indent="0" lvl="1" marL="457200" rtl="0" algn="l">
              <a:spcBef>
                <a:spcPts val="0"/>
              </a:spcBef>
              <a:spcAft>
                <a:spcPts val="0"/>
              </a:spcAft>
              <a:buClr>
                <a:schemeClr val="dk1"/>
              </a:buClr>
              <a:buSzPts val="1400"/>
              <a:buFont typeface="Arial"/>
              <a:buNone/>
            </a:pPr>
            <a:r>
              <a:t/>
            </a:r>
            <a:endParaRPr sz="1800">
              <a:solidFill>
                <a:schemeClr val="dk1"/>
              </a:solidFill>
            </a:endParaRPr>
          </a:p>
          <a:p>
            <a:pPr indent="0" lvl="2" marL="914400" rtl="0" algn="l">
              <a:spcBef>
                <a:spcPts val="0"/>
              </a:spcBef>
              <a:spcAft>
                <a:spcPts val="0"/>
              </a:spcAft>
              <a:buClr>
                <a:schemeClr val="dk1"/>
              </a:buClr>
              <a:buSzPts val="1400"/>
              <a:buFont typeface="Arial"/>
              <a:buNone/>
            </a:pPr>
            <a:r>
              <a:t/>
            </a:r>
            <a:endParaRPr sz="1800">
              <a:solidFill>
                <a:schemeClr val="dk1"/>
              </a:solidFill>
            </a:endParaRPr>
          </a:p>
          <a:p>
            <a:pPr indent="0" lvl="3" marL="1371600" rtl="0" algn="l">
              <a:spcBef>
                <a:spcPts val="0"/>
              </a:spcBef>
              <a:spcAft>
                <a:spcPts val="0"/>
              </a:spcAft>
              <a:buClr>
                <a:schemeClr val="dk1"/>
              </a:buClr>
              <a:buSzPts val="1400"/>
              <a:buFont typeface="Arial"/>
              <a:buNone/>
            </a:pPr>
            <a:r>
              <a:t/>
            </a:r>
            <a:endParaRPr sz="1800">
              <a:solidFill>
                <a:schemeClr val="dk1"/>
              </a:solidFill>
            </a:endParaRPr>
          </a:p>
          <a:p>
            <a:pPr indent="0" lvl="4" marL="1828800" rtl="0" algn="l">
              <a:spcBef>
                <a:spcPts val="0"/>
              </a:spcBef>
              <a:spcAft>
                <a:spcPts val="0"/>
              </a:spcAft>
              <a:buClr>
                <a:schemeClr val="dk1"/>
              </a:buClr>
              <a:buSzPts val="1400"/>
              <a:buFont typeface="Arial"/>
              <a:buNone/>
            </a:pPr>
            <a:r>
              <a:t/>
            </a:r>
            <a:endParaRPr sz="1800">
              <a:solidFill>
                <a:schemeClr val="dk1"/>
              </a:solidFill>
            </a:endParaRPr>
          </a:p>
          <a:p>
            <a:pPr indent="0" lvl="5" marL="2286000" rtl="0" algn="l">
              <a:spcBef>
                <a:spcPts val="0"/>
              </a:spcBef>
              <a:spcAft>
                <a:spcPts val="0"/>
              </a:spcAft>
              <a:buClr>
                <a:schemeClr val="dk1"/>
              </a:buClr>
              <a:buSzPts val="1400"/>
              <a:buFont typeface="Arial"/>
              <a:buNone/>
            </a:pPr>
            <a:r>
              <a:t/>
            </a:r>
            <a:endParaRPr sz="1800">
              <a:solidFill>
                <a:schemeClr val="dk1"/>
              </a:solidFill>
            </a:endParaRPr>
          </a:p>
          <a:p>
            <a:pPr indent="0" lvl="6" marL="2743200" rtl="0" algn="l">
              <a:spcBef>
                <a:spcPts val="0"/>
              </a:spcBef>
              <a:spcAft>
                <a:spcPts val="0"/>
              </a:spcAft>
              <a:buClr>
                <a:schemeClr val="dk1"/>
              </a:buClr>
              <a:buSzPts val="1400"/>
              <a:buFont typeface="Arial"/>
              <a:buNone/>
            </a:pPr>
            <a:r>
              <a:t/>
            </a:r>
            <a:endParaRPr sz="1800">
              <a:solidFill>
                <a:schemeClr val="dk1"/>
              </a:solidFill>
            </a:endParaRPr>
          </a:p>
          <a:p>
            <a:pPr indent="0" lvl="7" marL="3200400" rtl="0" algn="l">
              <a:spcBef>
                <a:spcPts val="0"/>
              </a:spcBef>
              <a:spcAft>
                <a:spcPts val="0"/>
              </a:spcAft>
              <a:buClr>
                <a:schemeClr val="dk1"/>
              </a:buClr>
              <a:buSzPts val="1400"/>
              <a:buFont typeface="Arial"/>
              <a:buNone/>
            </a:pPr>
            <a:r>
              <a:t/>
            </a:r>
            <a:endParaRPr sz="1800">
              <a:solidFill>
                <a:schemeClr val="dk1"/>
              </a:solidFill>
            </a:endParaRPr>
          </a:p>
          <a:p>
            <a:pPr indent="0" lvl="8" marL="3657600" rtl="0" algn="l">
              <a:spcBef>
                <a:spcPts val="0"/>
              </a:spcBef>
              <a:spcAft>
                <a:spcPts val="0"/>
              </a:spcAft>
              <a:buClr>
                <a:schemeClr val="dk1"/>
              </a:buClr>
              <a:buSzPts val="1400"/>
              <a:buFont typeface="Arial"/>
              <a:buNone/>
            </a:pPr>
            <a:r>
              <a:t/>
            </a:r>
            <a:endParaRPr sz="1800">
              <a:solidFill>
                <a:schemeClr val="dk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22860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dk1"/>
              </a:buClr>
              <a:buSzPts val="1400"/>
              <a:buFont typeface="Arial"/>
              <a:buChar char="●"/>
              <a:defRPr b="0" i="0" sz="30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30.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2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22.gif"/><Relationship Id="rId5" Type="http://schemas.openxmlformats.org/officeDocument/2006/relationships/image" Target="../media/image20.gif"/><Relationship Id="rId6"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24.png"/><Relationship Id="rId6"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23.png"/><Relationship Id="rId6"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8.gif"/><Relationship Id="rId7"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1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hyperlink" Target="https://en.wikipedia.org/wiki/ArXiv" TargetMode="External"/><Relationship Id="rId11" Type="http://schemas.openxmlformats.org/officeDocument/2006/relationships/image" Target="../media/image31.png"/><Relationship Id="rId10" Type="http://schemas.openxmlformats.org/officeDocument/2006/relationships/image" Target="../media/image27.png"/><Relationship Id="rId9" Type="http://schemas.openxmlformats.org/officeDocument/2006/relationships/image" Target="../media/image34.gif"/><Relationship Id="rId5" Type="http://schemas.openxmlformats.org/officeDocument/2006/relationships/hyperlink" Target="https://arxiv.org/abs/1301.3781" TargetMode="External"/><Relationship Id="rId6" Type="http://schemas.openxmlformats.org/officeDocument/2006/relationships/hyperlink" Target="https://en.wikipedia.org/wiki/Advances_in_Neural_Information_Processing_Systems" TargetMode="External"/><Relationship Id="rId7" Type="http://schemas.openxmlformats.org/officeDocument/2006/relationships/hyperlink" Target="https://en.wikipedia.org/wiki/ArXiv" TargetMode="External"/><Relationship Id="rId8" Type="http://schemas.openxmlformats.org/officeDocument/2006/relationships/hyperlink" Target="https://arxiv.org/abs/1310.454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34.gif"/><Relationship Id="rId5"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jpg"/><Relationship Id="rId4" Type="http://schemas.openxmlformats.org/officeDocument/2006/relationships/image" Target="../media/image34.gif"/><Relationship Id="rId5"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33.png"/><Relationship Id="rId6"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8.gif"/><Relationship Id="rId7"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41.png"/><Relationship Id="rId6"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jpg"/><Relationship Id="rId4" Type="http://schemas.openxmlformats.org/officeDocument/2006/relationships/image" Target="../media/image17.gif"/><Relationship Id="rId5"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jp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jpg"/><Relationship Id="rId4" Type="http://schemas.openxmlformats.org/officeDocument/2006/relationships/image" Target="../media/image45.jpg"/><Relationship Id="rId5"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8.gif"/><Relationship Id="rId7" Type="http://schemas.openxmlformats.org/officeDocument/2006/relationships/image" Target="../media/image15.png"/><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8.gif"/><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4">
            <a:alphaModFix/>
          </a:blip>
          <a:stretch>
            <a:fillRect/>
          </a:stretch>
        </p:blipFill>
        <p:spPr>
          <a:xfrm>
            <a:off x="0" y="655"/>
            <a:ext cx="9144000" cy="51421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8"/>
          <p:cNvSpPr txBox="1"/>
          <p:nvPr>
            <p:ph idx="1" type="body"/>
          </p:nvPr>
        </p:nvSpPr>
        <p:spPr>
          <a:xfrm>
            <a:off x="457200" y="568775"/>
            <a:ext cx="8229600" cy="3943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US" sz="1800"/>
              <a:t>The University of Szeged (, ) is a large research university in Hungary. It is located in Hungary's third-largest city, Szeged, in Csongrád County in the Southern Great Plain. The University is one of Hungary's most important universities and is among the most prominent higher education institutions in Central Europe. According to the "Academic Ranking of World Universities" by Shanghai Jiao Tong University (2003, 2004, 2005), it was ranked 203rd–300th in the complete list (in a tie), 80th–123rd in the scientific ranking of European universities, and first in the Hungarian national ranking. In 2013 it was ranked 401-500 in the world, 124th–168th in the scientific ranking of European universities, and second in the national ranking. In 2014, the QS World University Rankings put the University of Szeged as 501-550 among universities globally. Its highest ranked subject area was Modern Languages with 101-150 globally. The University's operating budget for 2014 was US$220 million.</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5" name="Shape 165"/>
        <p:cNvGrpSpPr/>
        <p:nvPr/>
      </p:nvGrpSpPr>
      <p:grpSpPr>
        <a:xfrm>
          <a:off x="0" y="0"/>
          <a:ext cx="0" cy="0"/>
          <a:chOff x="0" y="0"/>
          <a:chExt cx="0" cy="0"/>
        </a:xfrm>
      </p:grpSpPr>
      <p:cxnSp>
        <p:nvCxnSpPr>
          <p:cNvPr id="166" name="Google Shape;166;p19"/>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167" name="Google Shape;167;p19"/>
          <p:cNvSpPr txBox="1"/>
          <p:nvPr/>
        </p:nvSpPr>
        <p:spPr>
          <a:xfrm>
            <a:off x="223650" y="686475"/>
            <a:ext cx="4117500" cy="78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Main goal of NLP is getting a Language Model...</a:t>
            </a:r>
            <a:endParaRPr b="0" i="0" sz="1400" u="none" cap="none" strike="noStrike">
              <a:solidFill>
                <a:srgbClr val="000000"/>
              </a:solidFill>
              <a:latin typeface="Arial"/>
              <a:ea typeface="Arial"/>
              <a:cs typeface="Arial"/>
              <a:sym typeface="Arial"/>
            </a:endParaRPr>
          </a:p>
        </p:txBody>
      </p:sp>
      <p:pic>
        <p:nvPicPr>
          <p:cNvPr id="168" name="Google Shape;168;p19"/>
          <p:cNvPicPr preferRelativeResize="0"/>
          <p:nvPr/>
        </p:nvPicPr>
        <p:blipFill>
          <a:blip r:embed="rId4">
            <a:alphaModFix/>
          </a:blip>
          <a:stretch>
            <a:fillRect/>
          </a:stretch>
        </p:blipFill>
        <p:spPr>
          <a:xfrm>
            <a:off x="53825" y="97125"/>
            <a:ext cx="490625" cy="490625"/>
          </a:xfrm>
          <a:prstGeom prst="rect">
            <a:avLst/>
          </a:prstGeom>
          <a:noFill/>
          <a:ln>
            <a:noFill/>
          </a:ln>
        </p:spPr>
      </p:pic>
      <p:sp>
        <p:nvSpPr>
          <p:cNvPr id="169" name="Google Shape;169;p19"/>
          <p:cNvSpPr txBox="1"/>
          <p:nvPr/>
        </p:nvSpPr>
        <p:spPr>
          <a:xfrm>
            <a:off x="3336250" y="1776575"/>
            <a:ext cx="27720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666666"/>
                </a:solidFill>
                <a:latin typeface="Roboto Condensed"/>
                <a:ea typeface="Roboto Condensed"/>
                <a:cs typeface="Roboto Condensed"/>
                <a:sym typeface="Roboto Condensed"/>
              </a:rPr>
              <a:t>Probability(TEXT)</a:t>
            </a:r>
            <a:endParaRPr b="1" sz="2400"/>
          </a:p>
        </p:txBody>
      </p:sp>
      <p:sp>
        <p:nvSpPr>
          <p:cNvPr id="170" name="Google Shape;170;p19"/>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How to transform text to numbers</a:t>
            </a:r>
            <a:endParaRPr b="0" i="0" sz="1400" u="none" cap="none" strike="noStrike">
              <a:solidFill>
                <a:srgbClr val="000000"/>
              </a:solidFill>
              <a:latin typeface="Arial"/>
              <a:ea typeface="Arial"/>
              <a:cs typeface="Arial"/>
              <a:sym typeface="Arial"/>
            </a:endParaRPr>
          </a:p>
        </p:txBody>
      </p:sp>
      <p:pic>
        <p:nvPicPr>
          <p:cNvPr id="171" name="Google Shape;171;p19"/>
          <p:cNvPicPr preferRelativeResize="0"/>
          <p:nvPr/>
        </p:nvPicPr>
        <p:blipFill>
          <a:blip r:embed="rId5">
            <a:alphaModFix/>
          </a:blip>
          <a:stretch>
            <a:fillRect/>
          </a:stretch>
        </p:blipFill>
        <p:spPr>
          <a:xfrm>
            <a:off x="181350" y="2647975"/>
            <a:ext cx="8781300" cy="17262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6" name="Shape 176"/>
        <p:cNvGrpSpPr/>
        <p:nvPr/>
      </p:nvGrpSpPr>
      <p:grpSpPr>
        <a:xfrm>
          <a:off x="0" y="0"/>
          <a:ext cx="0" cy="0"/>
          <a:chOff x="0" y="0"/>
          <a:chExt cx="0" cy="0"/>
        </a:xfrm>
      </p:grpSpPr>
      <p:cxnSp>
        <p:nvCxnSpPr>
          <p:cNvPr id="177" name="Google Shape;177;p20"/>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178" name="Google Shape;178;p20"/>
          <p:cNvSpPr txBox="1"/>
          <p:nvPr/>
        </p:nvSpPr>
        <p:spPr>
          <a:xfrm>
            <a:off x="223650" y="686475"/>
            <a:ext cx="4117500" cy="78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Main goal of NLP is getting a Language Model...</a:t>
            </a:r>
            <a:endParaRPr b="0" i="0" sz="1400" u="none" cap="none" strike="noStrike">
              <a:solidFill>
                <a:srgbClr val="000000"/>
              </a:solidFill>
              <a:latin typeface="Arial"/>
              <a:ea typeface="Arial"/>
              <a:cs typeface="Arial"/>
              <a:sym typeface="Arial"/>
            </a:endParaRPr>
          </a:p>
        </p:txBody>
      </p:sp>
      <p:pic>
        <p:nvPicPr>
          <p:cNvPr id="179" name="Google Shape;179;p20"/>
          <p:cNvPicPr preferRelativeResize="0"/>
          <p:nvPr/>
        </p:nvPicPr>
        <p:blipFill>
          <a:blip r:embed="rId4">
            <a:alphaModFix/>
          </a:blip>
          <a:stretch>
            <a:fillRect/>
          </a:stretch>
        </p:blipFill>
        <p:spPr>
          <a:xfrm>
            <a:off x="53825" y="97125"/>
            <a:ext cx="490625" cy="490625"/>
          </a:xfrm>
          <a:prstGeom prst="rect">
            <a:avLst/>
          </a:prstGeom>
          <a:noFill/>
          <a:ln>
            <a:noFill/>
          </a:ln>
        </p:spPr>
      </p:pic>
      <p:sp>
        <p:nvSpPr>
          <p:cNvPr id="180" name="Google Shape;180;p20"/>
          <p:cNvSpPr txBox="1"/>
          <p:nvPr/>
        </p:nvSpPr>
        <p:spPr>
          <a:xfrm>
            <a:off x="479725" y="1915400"/>
            <a:ext cx="2502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666666"/>
                </a:solidFill>
                <a:latin typeface="Roboto Condensed"/>
                <a:ea typeface="Roboto Condensed"/>
                <a:cs typeface="Roboto Condensed"/>
                <a:sym typeface="Roboto Condensed"/>
              </a:rPr>
              <a:t>P(</a:t>
            </a:r>
            <a:r>
              <a:rPr b="1" lang="en-US">
                <a:solidFill>
                  <a:srgbClr val="666666"/>
                </a:solidFill>
                <a:latin typeface="Roboto Condensed"/>
                <a:ea typeface="Roboto Condensed"/>
                <a:cs typeface="Roboto Condensed"/>
                <a:sym typeface="Roboto Condensed"/>
              </a:rPr>
              <a:t>John</a:t>
            </a:r>
            <a:r>
              <a:rPr b="1" lang="en-US"/>
              <a:t> </a:t>
            </a:r>
            <a:r>
              <a:rPr b="1" lang="en-US">
                <a:solidFill>
                  <a:srgbClr val="666666"/>
                </a:solidFill>
                <a:latin typeface="Roboto Condensed"/>
                <a:ea typeface="Roboto Condensed"/>
                <a:cs typeface="Roboto Condensed"/>
                <a:sym typeface="Roboto Condensed"/>
              </a:rPr>
              <a:t>likes to watch movies) =</a:t>
            </a:r>
            <a:endParaRPr b="1"/>
          </a:p>
        </p:txBody>
      </p:sp>
      <p:sp>
        <p:nvSpPr>
          <p:cNvPr id="181" name="Google Shape;181;p20"/>
          <p:cNvSpPr txBox="1"/>
          <p:nvPr/>
        </p:nvSpPr>
        <p:spPr>
          <a:xfrm>
            <a:off x="2910400" y="1850725"/>
            <a:ext cx="5448600" cy="7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2"/>
                </a:solidFill>
                <a:latin typeface="Roboto Condensed"/>
                <a:ea typeface="Roboto Condensed"/>
                <a:cs typeface="Roboto Condensed"/>
                <a:sym typeface="Roboto Condensed"/>
              </a:rPr>
              <a:t>P(games | John</a:t>
            </a:r>
            <a:r>
              <a:rPr b="1" lang="en-US">
                <a:solidFill>
                  <a:schemeClr val="dk1"/>
                </a:solidFill>
              </a:rPr>
              <a:t> </a:t>
            </a:r>
            <a:r>
              <a:rPr b="1" lang="en-US">
                <a:solidFill>
                  <a:schemeClr val="dk2"/>
                </a:solidFill>
                <a:latin typeface="Roboto Condensed"/>
                <a:ea typeface="Roboto Condensed"/>
                <a:cs typeface="Roboto Condensed"/>
                <a:sym typeface="Roboto Condensed"/>
              </a:rPr>
              <a:t>likes to watch movies) *</a:t>
            </a:r>
            <a:r>
              <a:rPr b="1" lang="en-US">
                <a:solidFill>
                  <a:schemeClr val="dk1"/>
                </a:solidFill>
              </a:rPr>
              <a:t> </a:t>
            </a:r>
            <a:r>
              <a:rPr b="1" lang="en-US">
                <a:solidFill>
                  <a:srgbClr val="666666"/>
                </a:solidFill>
                <a:latin typeface="Roboto Condensed"/>
                <a:ea typeface="Roboto Condensed"/>
                <a:cs typeface="Roboto Condensed"/>
                <a:sym typeface="Roboto Condensed"/>
              </a:rPr>
              <a:t>P(</a:t>
            </a:r>
            <a:r>
              <a:rPr b="1" lang="en-US">
                <a:solidFill>
                  <a:schemeClr val="dk2"/>
                </a:solidFill>
                <a:latin typeface="Roboto Condensed"/>
                <a:ea typeface="Roboto Condensed"/>
                <a:cs typeface="Roboto Condensed"/>
                <a:sym typeface="Roboto Condensed"/>
              </a:rPr>
              <a:t>movies</a:t>
            </a:r>
            <a:r>
              <a:rPr b="1" lang="en-US">
                <a:solidFill>
                  <a:schemeClr val="dk2"/>
                </a:solidFill>
                <a:latin typeface="Roboto Condensed"/>
                <a:ea typeface="Roboto Condensed"/>
                <a:cs typeface="Roboto Condensed"/>
                <a:sym typeface="Roboto Condensed"/>
              </a:rPr>
              <a:t> | </a:t>
            </a:r>
            <a:r>
              <a:rPr b="1" lang="en-US">
                <a:solidFill>
                  <a:srgbClr val="666666"/>
                </a:solidFill>
                <a:latin typeface="Roboto Condensed"/>
                <a:ea typeface="Roboto Condensed"/>
                <a:cs typeface="Roboto Condensed"/>
                <a:sym typeface="Roboto Condensed"/>
              </a:rPr>
              <a:t>John</a:t>
            </a:r>
            <a:r>
              <a:rPr b="1" lang="en-US"/>
              <a:t> </a:t>
            </a:r>
            <a:r>
              <a:rPr b="1" lang="en-US">
                <a:solidFill>
                  <a:srgbClr val="666666"/>
                </a:solidFill>
                <a:latin typeface="Roboto Condensed"/>
                <a:ea typeface="Roboto Condensed"/>
                <a:cs typeface="Roboto Condensed"/>
                <a:sym typeface="Roboto Condensed"/>
              </a:rPr>
              <a:t>likes to watch) * </a:t>
            </a:r>
            <a:r>
              <a:rPr b="1" lang="en-US">
                <a:solidFill>
                  <a:schemeClr val="dk2"/>
                </a:solidFill>
                <a:latin typeface="Roboto Condensed"/>
                <a:ea typeface="Roboto Condensed"/>
                <a:cs typeface="Roboto Condensed"/>
                <a:sym typeface="Roboto Condensed"/>
              </a:rPr>
              <a:t>P(watch | John</a:t>
            </a:r>
            <a:r>
              <a:rPr b="1" lang="en-US">
                <a:solidFill>
                  <a:schemeClr val="dk1"/>
                </a:solidFill>
              </a:rPr>
              <a:t> </a:t>
            </a:r>
            <a:r>
              <a:rPr b="1" lang="en-US">
                <a:solidFill>
                  <a:schemeClr val="dk2"/>
                </a:solidFill>
                <a:latin typeface="Roboto Condensed"/>
                <a:ea typeface="Roboto Condensed"/>
                <a:cs typeface="Roboto Condensed"/>
                <a:sym typeface="Roboto Condensed"/>
              </a:rPr>
              <a:t>likes to) * P(to | John</a:t>
            </a:r>
            <a:r>
              <a:rPr b="1" lang="en-US">
                <a:solidFill>
                  <a:schemeClr val="dk1"/>
                </a:solidFill>
              </a:rPr>
              <a:t> </a:t>
            </a:r>
            <a:r>
              <a:rPr b="1" lang="en-US">
                <a:solidFill>
                  <a:schemeClr val="dk2"/>
                </a:solidFill>
                <a:latin typeface="Roboto Condensed"/>
                <a:ea typeface="Roboto Condensed"/>
                <a:cs typeface="Roboto Condensed"/>
                <a:sym typeface="Roboto Condensed"/>
              </a:rPr>
              <a:t>likes) * P(likes | John) P(John)</a:t>
            </a:r>
            <a:endParaRPr b="1">
              <a:solidFill>
                <a:schemeClr val="dk2"/>
              </a:solidFill>
              <a:latin typeface="Roboto Condensed"/>
              <a:ea typeface="Roboto Condensed"/>
              <a:cs typeface="Roboto Condensed"/>
              <a:sym typeface="Roboto Condensed"/>
            </a:endParaRPr>
          </a:p>
        </p:txBody>
      </p:sp>
      <p:sp>
        <p:nvSpPr>
          <p:cNvPr id="182" name="Google Shape;182;p20"/>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How to transform text to numbers</a:t>
            </a:r>
            <a:endParaRPr b="0" i="0" sz="1400" u="none" cap="none" strike="noStrike">
              <a:solidFill>
                <a:srgbClr val="000000"/>
              </a:solidFill>
              <a:latin typeface="Arial"/>
              <a:ea typeface="Arial"/>
              <a:cs typeface="Arial"/>
              <a:sym typeface="Arial"/>
            </a:endParaRPr>
          </a:p>
        </p:txBody>
      </p:sp>
      <p:sp>
        <p:nvSpPr>
          <p:cNvPr id="183" name="Google Shape;183;p20"/>
          <p:cNvSpPr txBox="1"/>
          <p:nvPr/>
        </p:nvSpPr>
        <p:spPr>
          <a:xfrm>
            <a:off x="2650700" y="2973575"/>
            <a:ext cx="31980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666666"/>
                </a:solidFill>
                <a:latin typeface="Roboto Condensed"/>
                <a:ea typeface="Roboto Condensed"/>
                <a:cs typeface="Roboto Condensed"/>
                <a:sym typeface="Roboto Condensed"/>
              </a:rPr>
              <a:t>P(word) = count(word) / length corpus</a:t>
            </a:r>
            <a:endParaRPr b="1">
              <a:solidFill>
                <a:srgbClr val="666666"/>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8" name="Shape 188"/>
        <p:cNvGrpSpPr/>
        <p:nvPr/>
      </p:nvGrpSpPr>
      <p:grpSpPr>
        <a:xfrm>
          <a:off x="0" y="0"/>
          <a:ext cx="0" cy="0"/>
          <a:chOff x="0" y="0"/>
          <a:chExt cx="0" cy="0"/>
        </a:xfrm>
      </p:grpSpPr>
      <p:cxnSp>
        <p:nvCxnSpPr>
          <p:cNvPr id="189" name="Google Shape;189;p21"/>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190" name="Google Shape;190;p21"/>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How to transform text to numbers</a:t>
            </a:r>
            <a:endParaRPr b="0" i="0" sz="1400" u="none" cap="none" strike="noStrike">
              <a:solidFill>
                <a:srgbClr val="000000"/>
              </a:solidFill>
              <a:latin typeface="Arial"/>
              <a:ea typeface="Arial"/>
              <a:cs typeface="Arial"/>
              <a:sym typeface="Arial"/>
            </a:endParaRPr>
          </a:p>
        </p:txBody>
      </p:sp>
      <p:pic>
        <p:nvPicPr>
          <p:cNvPr id="191" name="Google Shape;191;p21"/>
          <p:cNvPicPr preferRelativeResize="0"/>
          <p:nvPr/>
        </p:nvPicPr>
        <p:blipFill>
          <a:blip r:embed="rId4">
            <a:alphaModFix/>
          </a:blip>
          <a:stretch>
            <a:fillRect/>
          </a:stretch>
        </p:blipFill>
        <p:spPr>
          <a:xfrm>
            <a:off x="53825" y="97125"/>
            <a:ext cx="490625" cy="490625"/>
          </a:xfrm>
          <a:prstGeom prst="rect">
            <a:avLst/>
          </a:prstGeom>
          <a:noFill/>
          <a:ln>
            <a:noFill/>
          </a:ln>
        </p:spPr>
      </p:pic>
      <p:sp>
        <p:nvSpPr>
          <p:cNvPr id="192" name="Google Shape;192;p21"/>
          <p:cNvSpPr txBox="1"/>
          <p:nvPr/>
        </p:nvSpPr>
        <p:spPr>
          <a:xfrm>
            <a:off x="966400" y="686475"/>
            <a:ext cx="6816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666666"/>
                </a:solidFill>
                <a:latin typeface="Roboto Condensed"/>
                <a:ea typeface="Roboto Condensed"/>
                <a:cs typeface="Roboto Condensed"/>
                <a:sym typeface="Roboto Condensed"/>
              </a:rPr>
              <a:t>John</a:t>
            </a:r>
            <a:r>
              <a:rPr b="1" lang="en-US"/>
              <a:t> </a:t>
            </a:r>
            <a:r>
              <a:rPr b="1" lang="en-US">
                <a:solidFill>
                  <a:srgbClr val="666666"/>
                </a:solidFill>
                <a:latin typeface="Roboto Condensed"/>
                <a:ea typeface="Roboto Condensed"/>
                <a:cs typeface="Roboto Condensed"/>
                <a:sym typeface="Roboto Condensed"/>
              </a:rPr>
              <a:t>likes to watch movies. Mary likes movies too. John also likes to watch football games.</a:t>
            </a:r>
            <a:endParaRPr b="1"/>
          </a:p>
        </p:txBody>
      </p:sp>
      <p:graphicFrame>
        <p:nvGraphicFramePr>
          <p:cNvPr id="193" name="Google Shape;193;p21"/>
          <p:cNvGraphicFramePr/>
          <p:nvPr/>
        </p:nvGraphicFramePr>
        <p:xfrm>
          <a:off x="370200" y="1721675"/>
          <a:ext cx="3000000" cy="3000000"/>
        </p:xfrm>
        <a:graphic>
          <a:graphicData uri="http://schemas.openxmlformats.org/drawingml/2006/table">
            <a:tbl>
              <a:tblPr>
                <a:noFill/>
                <a:tableStyleId>{20D6544C-3173-4BE1-9F11-8C29D58DBF37}</a:tableStyleId>
              </a:tblPr>
              <a:tblGrid>
                <a:gridCol w="481275"/>
                <a:gridCol w="481275"/>
                <a:gridCol w="351875"/>
                <a:gridCol w="610675"/>
                <a:gridCol w="597725"/>
                <a:gridCol w="257150"/>
                <a:gridCol w="511300"/>
                <a:gridCol w="410100"/>
                <a:gridCol w="591275"/>
                <a:gridCol w="371300"/>
                <a:gridCol w="257150"/>
                <a:gridCol w="433675"/>
                <a:gridCol w="390700"/>
                <a:gridCol w="448900"/>
                <a:gridCol w="257150"/>
                <a:gridCol w="478975"/>
                <a:gridCol w="591250"/>
                <a:gridCol w="545975"/>
                <a:gridCol w="257150"/>
              </a:tblGrid>
              <a:tr h="257175">
                <a:tc>
                  <a:txBody>
                    <a:bodyPr/>
                    <a:lstStyle/>
                    <a:p>
                      <a:pPr indent="0" lvl="0" marL="0" rtl="0" algn="l">
                        <a:lnSpc>
                          <a:spcPct val="115000"/>
                        </a:lnSpc>
                        <a:spcBef>
                          <a:spcPts val="0"/>
                        </a:spcBef>
                        <a:spcAft>
                          <a:spcPts val="0"/>
                        </a:spcAft>
                        <a:buNone/>
                      </a:pPr>
                      <a:r>
                        <a:rPr lang="en-US" sz="1200"/>
                        <a:t>John</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likes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to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watch</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movies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Mary</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likes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movies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too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John</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also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likes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to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watch</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football</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games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94" name="Google Shape;194;p21"/>
          <p:cNvGraphicFramePr/>
          <p:nvPr/>
        </p:nvGraphicFramePr>
        <p:xfrm>
          <a:off x="327125" y="2351750"/>
          <a:ext cx="3000000" cy="3000000"/>
        </p:xfrm>
        <a:graphic>
          <a:graphicData uri="http://schemas.openxmlformats.org/drawingml/2006/table">
            <a:tbl>
              <a:tblPr>
                <a:noFill/>
                <a:tableStyleId>{20D6544C-3173-4BE1-9F11-8C29D58DBF37}</a:tableStyleId>
              </a:tblPr>
              <a:tblGrid>
                <a:gridCol w="603800"/>
                <a:gridCol w="257150"/>
              </a:tblGrid>
              <a:tr h="253950">
                <a:tc>
                  <a:txBody>
                    <a:bodyPr/>
                    <a:lstStyle/>
                    <a:p>
                      <a:pPr indent="0" lvl="0" marL="0" rtl="0" algn="l">
                        <a:lnSpc>
                          <a:spcPct val="115000"/>
                        </a:lnSpc>
                        <a:spcBef>
                          <a:spcPts val="0"/>
                        </a:spcBef>
                        <a:spcAft>
                          <a:spcPts val="0"/>
                        </a:spcAft>
                        <a:buNone/>
                      </a:pPr>
                      <a:r>
                        <a:rPr lang="en-US" sz="1000"/>
                        <a:t>John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195" name="Google Shape;195;p21"/>
          <p:cNvPicPr preferRelativeResize="0"/>
          <p:nvPr/>
        </p:nvPicPr>
        <p:blipFill>
          <a:blip r:embed="rId5">
            <a:alphaModFix/>
          </a:blip>
          <a:stretch>
            <a:fillRect/>
          </a:stretch>
        </p:blipFill>
        <p:spPr>
          <a:xfrm>
            <a:off x="650275" y="1978875"/>
            <a:ext cx="362222" cy="257175"/>
          </a:xfrm>
          <a:prstGeom prst="rect">
            <a:avLst/>
          </a:prstGeom>
          <a:noFill/>
          <a:ln>
            <a:noFill/>
          </a:ln>
        </p:spPr>
      </p:pic>
      <p:graphicFrame>
        <p:nvGraphicFramePr>
          <p:cNvPr id="196" name="Google Shape;196;p21"/>
          <p:cNvGraphicFramePr/>
          <p:nvPr/>
        </p:nvGraphicFramePr>
        <p:xfrm>
          <a:off x="1471038" y="2356700"/>
          <a:ext cx="3000000" cy="3000000"/>
        </p:xfrm>
        <a:graphic>
          <a:graphicData uri="http://schemas.openxmlformats.org/drawingml/2006/table">
            <a:tbl>
              <a:tblPr>
                <a:noFill/>
                <a:tableStyleId>{20D6544C-3173-4BE1-9F11-8C29D58DBF37}</a:tableStyleId>
              </a:tblPr>
              <a:tblGrid>
                <a:gridCol w="603800"/>
                <a:gridCol w="257150"/>
              </a:tblGrid>
              <a:tr h="253950">
                <a:tc>
                  <a:txBody>
                    <a:bodyPr/>
                    <a:lstStyle/>
                    <a:p>
                      <a:pPr indent="0" lvl="0" marL="0" rtl="0" algn="l">
                        <a:lnSpc>
                          <a:spcPct val="115000"/>
                        </a:lnSpc>
                        <a:spcBef>
                          <a:spcPts val="0"/>
                        </a:spcBef>
                        <a:spcAft>
                          <a:spcPts val="0"/>
                        </a:spcAft>
                        <a:buNone/>
                      </a:pPr>
                      <a:r>
                        <a:rPr lang="en-US" sz="1000"/>
                        <a:t>John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likes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to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watch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97" name="Google Shape;197;p21"/>
          <p:cNvGraphicFramePr/>
          <p:nvPr/>
        </p:nvGraphicFramePr>
        <p:xfrm>
          <a:off x="3307163" y="2356700"/>
          <a:ext cx="3000000" cy="3000000"/>
        </p:xfrm>
        <a:graphic>
          <a:graphicData uri="http://schemas.openxmlformats.org/drawingml/2006/table">
            <a:tbl>
              <a:tblPr>
                <a:noFill/>
                <a:tableStyleId>{20D6544C-3173-4BE1-9F11-8C29D58DBF37}</a:tableStyleId>
              </a:tblPr>
              <a:tblGrid>
                <a:gridCol w="603800"/>
                <a:gridCol w="257150"/>
              </a:tblGrid>
              <a:tr h="253950">
                <a:tc>
                  <a:txBody>
                    <a:bodyPr/>
                    <a:lstStyle/>
                    <a:p>
                      <a:pPr indent="0" lvl="0" marL="0" rtl="0" algn="l">
                        <a:lnSpc>
                          <a:spcPct val="115000"/>
                        </a:lnSpc>
                        <a:spcBef>
                          <a:spcPts val="0"/>
                        </a:spcBef>
                        <a:spcAft>
                          <a:spcPts val="0"/>
                        </a:spcAft>
                        <a:buNone/>
                      </a:pPr>
                      <a:r>
                        <a:rPr lang="en-US" sz="1000"/>
                        <a:t>John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likes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to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watch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movies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Mary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98" name="Google Shape;198;p21"/>
          <p:cNvGraphicFramePr/>
          <p:nvPr/>
        </p:nvGraphicFramePr>
        <p:xfrm>
          <a:off x="4789075" y="2356700"/>
          <a:ext cx="3000000" cy="3000000"/>
        </p:xfrm>
        <a:graphic>
          <a:graphicData uri="http://schemas.openxmlformats.org/drawingml/2006/table">
            <a:tbl>
              <a:tblPr>
                <a:noFill/>
                <a:tableStyleId>{20D6544C-3173-4BE1-9F11-8C29D58DBF37}</a:tableStyleId>
              </a:tblPr>
              <a:tblGrid>
                <a:gridCol w="603800"/>
                <a:gridCol w="257150"/>
              </a:tblGrid>
              <a:tr h="253950">
                <a:tc>
                  <a:txBody>
                    <a:bodyPr/>
                    <a:lstStyle/>
                    <a:p>
                      <a:pPr indent="0" lvl="0" marL="0" rtl="0" algn="l">
                        <a:lnSpc>
                          <a:spcPct val="115000"/>
                        </a:lnSpc>
                        <a:spcBef>
                          <a:spcPts val="0"/>
                        </a:spcBef>
                        <a:spcAft>
                          <a:spcPts val="0"/>
                        </a:spcAft>
                        <a:buNone/>
                      </a:pPr>
                      <a:r>
                        <a:rPr lang="en-US" sz="1000"/>
                        <a:t>John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likes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to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watch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movies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solidFill>
                            <a:schemeClr val="dk1"/>
                          </a:solidFill>
                        </a:rPr>
                        <a:t>Mary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too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99" name="Google Shape;199;p21"/>
          <p:cNvGraphicFramePr/>
          <p:nvPr/>
        </p:nvGraphicFramePr>
        <p:xfrm>
          <a:off x="6287225" y="2356700"/>
          <a:ext cx="3000000" cy="3000000"/>
        </p:xfrm>
        <a:graphic>
          <a:graphicData uri="http://schemas.openxmlformats.org/drawingml/2006/table">
            <a:tbl>
              <a:tblPr>
                <a:noFill/>
                <a:tableStyleId>{20D6544C-3173-4BE1-9F11-8C29D58DBF37}</a:tableStyleId>
              </a:tblPr>
              <a:tblGrid>
                <a:gridCol w="603800"/>
                <a:gridCol w="257150"/>
              </a:tblGrid>
              <a:tr h="253950">
                <a:tc>
                  <a:txBody>
                    <a:bodyPr/>
                    <a:lstStyle/>
                    <a:p>
                      <a:pPr indent="0" lvl="0" marL="0" rtl="0" algn="l">
                        <a:lnSpc>
                          <a:spcPct val="115000"/>
                        </a:lnSpc>
                        <a:spcBef>
                          <a:spcPts val="0"/>
                        </a:spcBef>
                        <a:spcAft>
                          <a:spcPts val="0"/>
                        </a:spcAft>
                        <a:buNone/>
                      </a:pPr>
                      <a:r>
                        <a:rPr lang="en-US" sz="1000"/>
                        <a:t>John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likes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to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watch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movies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solidFill>
                            <a:schemeClr val="dk1"/>
                          </a:solidFill>
                        </a:rPr>
                        <a:t>Mary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too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also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00" name="Google Shape;200;p21"/>
          <p:cNvPicPr preferRelativeResize="0"/>
          <p:nvPr/>
        </p:nvPicPr>
        <p:blipFill>
          <a:blip r:embed="rId5">
            <a:alphaModFix/>
          </a:blip>
          <a:stretch>
            <a:fillRect/>
          </a:stretch>
        </p:blipFill>
        <p:spPr>
          <a:xfrm>
            <a:off x="1835388" y="1978838"/>
            <a:ext cx="362222" cy="257175"/>
          </a:xfrm>
          <a:prstGeom prst="rect">
            <a:avLst/>
          </a:prstGeom>
          <a:noFill/>
          <a:ln>
            <a:noFill/>
          </a:ln>
        </p:spPr>
      </p:pic>
      <p:graphicFrame>
        <p:nvGraphicFramePr>
          <p:cNvPr id="201" name="Google Shape;201;p21"/>
          <p:cNvGraphicFramePr/>
          <p:nvPr/>
        </p:nvGraphicFramePr>
        <p:xfrm>
          <a:off x="7966525" y="2356700"/>
          <a:ext cx="3000000" cy="3000000"/>
        </p:xfrm>
        <a:graphic>
          <a:graphicData uri="http://schemas.openxmlformats.org/drawingml/2006/table">
            <a:tbl>
              <a:tblPr>
                <a:noFill/>
                <a:tableStyleId>{20D6544C-3173-4BE1-9F11-8C29D58DBF37}</a:tableStyleId>
              </a:tblPr>
              <a:tblGrid>
                <a:gridCol w="603800"/>
                <a:gridCol w="257150"/>
              </a:tblGrid>
              <a:tr h="253950">
                <a:tc>
                  <a:txBody>
                    <a:bodyPr/>
                    <a:lstStyle/>
                    <a:p>
                      <a:pPr indent="0" lvl="0" marL="0" rtl="0" algn="l">
                        <a:lnSpc>
                          <a:spcPct val="115000"/>
                        </a:lnSpc>
                        <a:spcBef>
                          <a:spcPts val="0"/>
                        </a:spcBef>
                        <a:spcAft>
                          <a:spcPts val="0"/>
                        </a:spcAft>
                        <a:buNone/>
                      </a:pPr>
                      <a:r>
                        <a:rPr lang="en-US" sz="1000"/>
                        <a:t>John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likes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to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watch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movies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Mary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too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also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football</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games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02" name="Google Shape;202;p21"/>
          <p:cNvPicPr preferRelativeResize="0"/>
          <p:nvPr/>
        </p:nvPicPr>
        <p:blipFill>
          <a:blip r:embed="rId5">
            <a:alphaModFix/>
          </a:blip>
          <a:stretch>
            <a:fillRect/>
          </a:stretch>
        </p:blipFill>
        <p:spPr>
          <a:xfrm>
            <a:off x="3661463" y="1978863"/>
            <a:ext cx="362222" cy="257175"/>
          </a:xfrm>
          <a:prstGeom prst="rect">
            <a:avLst/>
          </a:prstGeom>
          <a:noFill/>
          <a:ln>
            <a:noFill/>
          </a:ln>
        </p:spPr>
      </p:pic>
      <p:pic>
        <p:nvPicPr>
          <p:cNvPr id="203" name="Google Shape;203;p21"/>
          <p:cNvPicPr preferRelativeResize="0"/>
          <p:nvPr/>
        </p:nvPicPr>
        <p:blipFill>
          <a:blip r:embed="rId5">
            <a:alphaModFix/>
          </a:blip>
          <a:stretch>
            <a:fillRect/>
          </a:stretch>
        </p:blipFill>
        <p:spPr>
          <a:xfrm>
            <a:off x="5103338" y="1978863"/>
            <a:ext cx="362222" cy="257175"/>
          </a:xfrm>
          <a:prstGeom prst="rect">
            <a:avLst/>
          </a:prstGeom>
          <a:noFill/>
          <a:ln>
            <a:noFill/>
          </a:ln>
        </p:spPr>
      </p:pic>
      <p:pic>
        <p:nvPicPr>
          <p:cNvPr id="204" name="Google Shape;204;p21"/>
          <p:cNvPicPr preferRelativeResize="0"/>
          <p:nvPr/>
        </p:nvPicPr>
        <p:blipFill>
          <a:blip r:embed="rId5">
            <a:alphaModFix/>
          </a:blip>
          <a:stretch>
            <a:fillRect/>
          </a:stretch>
        </p:blipFill>
        <p:spPr>
          <a:xfrm>
            <a:off x="6672638" y="1978838"/>
            <a:ext cx="362222" cy="257175"/>
          </a:xfrm>
          <a:prstGeom prst="rect">
            <a:avLst/>
          </a:prstGeom>
          <a:noFill/>
          <a:ln>
            <a:noFill/>
          </a:ln>
        </p:spPr>
      </p:pic>
      <p:pic>
        <p:nvPicPr>
          <p:cNvPr id="205" name="Google Shape;205;p21"/>
          <p:cNvPicPr preferRelativeResize="0"/>
          <p:nvPr/>
        </p:nvPicPr>
        <p:blipFill>
          <a:blip r:embed="rId5">
            <a:alphaModFix/>
          </a:blip>
          <a:stretch>
            <a:fillRect/>
          </a:stretch>
        </p:blipFill>
        <p:spPr>
          <a:xfrm>
            <a:off x="8437913" y="1978838"/>
            <a:ext cx="362222" cy="257175"/>
          </a:xfrm>
          <a:prstGeom prst="rect">
            <a:avLst/>
          </a:prstGeom>
          <a:noFill/>
          <a:ln>
            <a:noFill/>
          </a:ln>
        </p:spPr>
      </p:pic>
      <p:pic>
        <p:nvPicPr>
          <p:cNvPr id="206" name="Google Shape;206;p21"/>
          <p:cNvPicPr preferRelativeResize="0"/>
          <p:nvPr/>
        </p:nvPicPr>
        <p:blipFill>
          <a:blip r:embed="rId6">
            <a:alphaModFix/>
          </a:blip>
          <a:stretch>
            <a:fillRect/>
          </a:stretch>
        </p:blipFill>
        <p:spPr>
          <a:xfrm>
            <a:off x="2" y="3984225"/>
            <a:ext cx="1358649" cy="1109199"/>
          </a:xfrm>
          <a:prstGeom prst="rect">
            <a:avLst/>
          </a:prstGeom>
          <a:noFill/>
          <a:ln>
            <a:noFill/>
          </a:ln>
        </p:spPr>
      </p:pic>
      <p:pic>
        <p:nvPicPr>
          <p:cNvPr id="207" name="Google Shape;207;p21"/>
          <p:cNvPicPr preferRelativeResize="0"/>
          <p:nvPr/>
        </p:nvPicPr>
        <p:blipFill>
          <a:blip r:embed="rId7">
            <a:alphaModFix/>
          </a:blip>
          <a:stretch>
            <a:fillRect/>
          </a:stretch>
        </p:blipFill>
        <p:spPr>
          <a:xfrm>
            <a:off x="8359025" y="3"/>
            <a:ext cx="784975" cy="588738"/>
          </a:xfrm>
          <a:prstGeom prst="rect">
            <a:avLst/>
          </a:prstGeom>
          <a:noFill/>
          <a:ln>
            <a:noFill/>
          </a:ln>
        </p:spPr>
      </p:pic>
      <p:sp>
        <p:nvSpPr>
          <p:cNvPr id="208" name="Google Shape;208;p21"/>
          <p:cNvSpPr/>
          <p:nvPr/>
        </p:nvSpPr>
        <p:spPr>
          <a:xfrm>
            <a:off x="370200" y="1345700"/>
            <a:ext cx="232800" cy="2541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3" name="Shape 213"/>
        <p:cNvGrpSpPr/>
        <p:nvPr/>
      </p:nvGrpSpPr>
      <p:grpSpPr>
        <a:xfrm>
          <a:off x="0" y="0"/>
          <a:ext cx="0" cy="0"/>
          <a:chOff x="0" y="0"/>
          <a:chExt cx="0" cy="0"/>
        </a:xfrm>
      </p:grpSpPr>
      <p:cxnSp>
        <p:nvCxnSpPr>
          <p:cNvPr id="214" name="Google Shape;214;p22"/>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215" name="Google Shape;215;p22"/>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How to transform text to numbers</a:t>
            </a:r>
            <a:endParaRPr b="0" i="0" sz="1400" u="none" cap="none" strike="noStrike">
              <a:solidFill>
                <a:srgbClr val="000000"/>
              </a:solidFill>
              <a:latin typeface="Arial"/>
              <a:ea typeface="Arial"/>
              <a:cs typeface="Arial"/>
              <a:sym typeface="Arial"/>
            </a:endParaRPr>
          </a:p>
        </p:txBody>
      </p:sp>
      <p:pic>
        <p:nvPicPr>
          <p:cNvPr id="216" name="Google Shape;216;p22"/>
          <p:cNvPicPr preferRelativeResize="0"/>
          <p:nvPr/>
        </p:nvPicPr>
        <p:blipFill>
          <a:blip r:embed="rId4">
            <a:alphaModFix/>
          </a:blip>
          <a:stretch>
            <a:fillRect/>
          </a:stretch>
        </p:blipFill>
        <p:spPr>
          <a:xfrm>
            <a:off x="53825" y="97125"/>
            <a:ext cx="490625" cy="490625"/>
          </a:xfrm>
          <a:prstGeom prst="rect">
            <a:avLst/>
          </a:prstGeom>
          <a:noFill/>
          <a:ln>
            <a:noFill/>
          </a:ln>
        </p:spPr>
      </p:pic>
      <p:pic>
        <p:nvPicPr>
          <p:cNvPr id="217" name="Google Shape;217;p22"/>
          <p:cNvPicPr preferRelativeResize="0"/>
          <p:nvPr/>
        </p:nvPicPr>
        <p:blipFill>
          <a:blip r:embed="rId5">
            <a:alphaModFix/>
          </a:blip>
          <a:stretch>
            <a:fillRect/>
          </a:stretch>
        </p:blipFill>
        <p:spPr>
          <a:xfrm>
            <a:off x="1130850" y="686473"/>
            <a:ext cx="1561350" cy="1171025"/>
          </a:xfrm>
          <a:prstGeom prst="rect">
            <a:avLst/>
          </a:prstGeom>
          <a:noFill/>
          <a:ln>
            <a:noFill/>
          </a:ln>
        </p:spPr>
      </p:pic>
      <p:pic>
        <p:nvPicPr>
          <p:cNvPr id="218" name="Google Shape;218;p22"/>
          <p:cNvPicPr preferRelativeResize="0"/>
          <p:nvPr/>
        </p:nvPicPr>
        <p:blipFill>
          <a:blip r:embed="rId6">
            <a:alphaModFix/>
          </a:blip>
          <a:stretch>
            <a:fillRect/>
          </a:stretch>
        </p:blipFill>
        <p:spPr>
          <a:xfrm>
            <a:off x="864498" y="2554050"/>
            <a:ext cx="2094050" cy="2094050"/>
          </a:xfrm>
          <a:prstGeom prst="rect">
            <a:avLst/>
          </a:prstGeom>
          <a:noFill/>
          <a:ln>
            <a:noFill/>
          </a:ln>
        </p:spPr>
      </p:pic>
      <p:sp>
        <p:nvSpPr>
          <p:cNvPr id="219" name="Google Shape;219;p22"/>
          <p:cNvSpPr/>
          <p:nvPr/>
        </p:nvSpPr>
        <p:spPr>
          <a:xfrm>
            <a:off x="3569900" y="1054575"/>
            <a:ext cx="679200" cy="4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txBox="1"/>
          <p:nvPr/>
        </p:nvSpPr>
        <p:spPr>
          <a:xfrm>
            <a:off x="4760325" y="1015725"/>
            <a:ext cx="2186700" cy="5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&lt;Vocabulary&gt;</a:t>
            </a:r>
            <a:endParaRPr sz="2400"/>
          </a:p>
        </p:txBody>
      </p:sp>
      <p:sp>
        <p:nvSpPr>
          <p:cNvPr id="221" name="Google Shape;221;p22"/>
          <p:cNvSpPr/>
          <p:nvPr/>
        </p:nvSpPr>
        <p:spPr>
          <a:xfrm>
            <a:off x="3569900" y="3355825"/>
            <a:ext cx="679200" cy="4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txBox="1"/>
          <p:nvPr/>
        </p:nvSpPr>
        <p:spPr>
          <a:xfrm>
            <a:off x="4760325" y="3316975"/>
            <a:ext cx="2186700" cy="5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&lt;N-gram&gt;</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7" name="Shape 227"/>
        <p:cNvGrpSpPr/>
        <p:nvPr/>
      </p:nvGrpSpPr>
      <p:grpSpPr>
        <a:xfrm>
          <a:off x="0" y="0"/>
          <a:ext cx="0" cy="0"/>
          <a:chOff x="0" y="0"/>
          <a:chExt cx="0" cy="0"/>
        </a:xfrm>
      </p:grpSpPr>
      <p:cxnSp>
        <p:nvCxnSpPr>
          <p:cNvPr id="228" name="Google Shape;228;p23"/>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229" name="Google Shape;229;p23"/>
          <p:cNvSpPr txBox="1"/>
          <p:nvPr/>
        </p:nvSpPr>
        <p:spPr>
          <a:xfrm>
            <a:off x="544450" y="37825"/>
            <a:ext cx="65994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How to transform text to numbers: a bigram model</a:t>
            </a:r>
            <a:endParaRPr b="0" i="0" sz="1400" u="none" cap="none" strike="noStrike">
              <a:solidFill>
                <a:srgbClr val="000000"/>
              </a:solidFill>
              <a:latin typeface="Arial"/>
              <a:ea typeface="Arial"/>
              <a:cs typeface="Arial"/>
              <a:sym typeface="Arial"/>
            </a:endParaRPr>
          </a:p>
        </p:txBody>
      </p:sp>
      <p:pic>
        <p:nvPicPr>
          <p:cNvPr id="230" name="Google Shape;230;p23"/>
          <p:cNvPicPr preferRelativeResize="0"/>
          <p:nvPr/>
        </p:nvPicPr>
        <p:blipFill>
          <a:blip r:embed="rId4">
            <a:alphaModFix/>
          </a:blip>
          <a:stretch>
            <a:fillRect/>
          </a:stretch>
        </p:blipFill>
        <p:spPr>
          <a:xfrm>
            <a:off x="53825" y="97125"/>
            <a:ext cx="490625" cy="490625"/>
          </a:xfrm>
          <a:prstGeom prst="rect">
            <a:avLst/>
          </a:prstGeom>
          <a:noFill/>
          <a:ln>
            <a:noFill/>
          </a:ln>
        </p:spPr>
      </p:pic>
      <p:sp>
        <p:nvSpPr>
          <p:cNvPr id="231" name="Google Shape;231;p23"/>
          <p:cNvSpPr txBox="1"/>
          <p:nvPr/>
        </p:nvSpPr>
        <p:spPr>
          <a:xfrm>
            <a:off x="966400" y="686475"/>
            <a:ext cx="6816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666666"/>
                </a:solidFill>
                <a:latin typeface="Roboto Condensed"/>
                <a:ea typeface="Roboto Condensed"/>
                <a:cs typeface="Roboto Condensed"/>
                <a:sym typeface="Roboto Condensed"/>
              </a:rPr>
              <a:t>John</a:t>
            </a:r>
            <a:r>
              <a:rPr b="1" lang="en-US"/>
              <a:t> </a:t>
            </a:r>
            <a:r>
              <a:rPr b="1" lang="en-US">
                <a:solidFill>
                  <a:srgbClr val="666666"/>
                </a:solidFill>
                <a:latin typeface="Roboto Condensed"/>
                <a:ea typeface="Roboto Condensed"/>
                <a:cs typeface="Roboto Condensed"/>
                <a:sym typeface="Roboto Condensed"/>
              </a:rPr>
              <a:t>likes to watch movies. Mary likes movies too. John also likes to watch football games.</a:t>
            </a:r>
            <a:endParaRPr b="1"/>
          </a:p>
        </p:txBody>
      </p:sp>
      <p:graphicFrame>
        <p:nvGraphicFramePr>
          <p:cNvPr id="232" name="Google Shape;232;p23"/>
          <p:cNvGraphicFramePr/>
          <p:nvPr/>
        </p:nvGraphicFramePr>
        <p:xfrm>
          <a:off x="370200" y="1721675"/>
          <a:ext cx="3000000" cy="3000000"/>
        </p:xfrm>
        <a:graphic>
          <a:graphicData uri="http://schemas.openxmlformats.org/drawingml/2006/table">
            <a:tbl>
              <a:tblPr>
                <a:noFill/>
                <a:tableStyleId>{20D6544C-3173-4BE1-9F11-8C29D58DBF37}</a:tableStyleId>
              </a:tblPr>
              <a:tblGrid>
                <a:gridCol w="481275"/>
                <a:gridCol w="481275"/>
                <a:gridCol w="351875"/>
                <a:gridCol w="610675"/>
                <a:gridCol w="597725"/>
                <a:gridCol w="511300"/>
                <a:gridCol w="410100"/>
                <a:gridCol w="591275"/>
                <a:gridCol w="371300"/>
                <a:gridCol w="433675"/>
                <a:gridCol w="390700"/>
                <a:gridCol w="448900"/>
                <a:gridCol w="257150"/>
                <a:gridCol w="478975"/>
                <a:gridCol w="591250"/>
                <a:gridCol w="545975"/>
              </a:tblGrid>
              <a:tr h="257175">
                <a:tc>
                  <a:txBody>
                    <a:bodyPr/>
                    <a:lstStyle/>
                    <a:p>
                      <a:pPr indent="0" lvl="0" marL="0" rtl="0" algn="l">
                        <a:lnSpc>
                          <a:spcPct val="115000"/>
                        </a:lnSpc>
                        <a:spcBef>
                          <a:spcPts val="0"/>
                        </a:spcBef>
                        <a:spcAft>
                          <a:spcPts val="0"/>
                        </a:spcAft>
                        <a:buNone/>
                      </a:pPr>
                      <a:r>
                        <a:rPr lang="en-US" sz="1200"/>
                        <a:t>John</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likes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to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watch</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movies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Mary</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likes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movies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too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John</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also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likes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to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watch</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football</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games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233" name="Google Shape;233;p23"/>
          <p:cNvGraphicFramePr/>
          <p:nvPr/>
        </p:nvGraphicFramePr>
        <p:xfrm>
          <a:off x="1471038" y="2356700"/>
          <a:ext cx="3000000" cy="3000000"/>
        </p:xfrm>
        <a:graphic>
          <a:graphicData uri="http://schemas.openxmlformats.org/drawingml/2006/table">
            <a:tbl>
              <a:tblPr>
                <a:noFill/>
                <a:tableStyleId>{20D6544C-3173-4BE1-9F11-8C29D58DBF37}</a:tableStyleId>
              </a:tblPr>
              <a:tblGrid>
                <a:gridCol w="746725"/>
                <a:gridCol w="318025"/>
              </a:tblGrid>
              <a:tr h="253950">
                <a:tc>
                  <a:txBody>
                    <a:bodyPr/>
                    <a:lstStyle/>
                    <a:p>
                      <a:pPr indent="0" lvl="0" marL="0" rtl="0" algn="l">
                        <a:lnSpc>
                          <a:spcPct val="115000"/>
                        </a:lnSpc>
                        <a:spcBef>
                          <a:spcPts val="0"/>
                        </a:spcBef>
                        <a:spcAft>
                          <a:spcPts val="0"/>
                        </a:spcAft>
                        <a:buNone/>
                      </a:pPr>
                      <a:r>
                        <a:rPr lang="en-US" sz="1000"/>
                        <a:t>John likes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likes to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3950">
                <a:tc>
                  <a:txBody>
                    <a:bodyPr/>
                    <a:lstStyle/>
                    <a:p>
                      <a:pPr indent="0" lvl="0" marL="0" rtl="0" algn="l">
                        <a:lnSpc>
                          <a:spcPct val="115000"/>
                        </a:lnSpc>
                        <a:spcBef>
                          <a:spcPts val="0"/>
                        </a:spcBef>
                        <a:spcAft>
                          <a:spcPts val="0"/>
                        </a:spcAft>
                        <a:buNone/>
                      </a:pPr>
                      <a:r>
                        <a:rPr lang="en-US" sz="1000"/>
                        <a:t>to watch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34" name="Google Shape;234;p23"/>
          <p:cNvPicPr preferRelativeResize="0"/>
          <p:nvPr/>
        </p:nvPicPr>
        <p:blipFill>
          <a:blip r:embed="rId5">
            <a:alphaModFix/>
          </a:blip>
          <a:stretch>
            <a:fillRect/>
          </a:stretch>
        </p:blipFill>
        <p:spPr>
          <a:xfrm>
            <a:off x="1835388" y="1978838"/>
            <a:ext cx="362222" cy="257175"/>
          </a:xfrm>
          <a:prstGeom prst="rect">
            <a:avLst/>
          </a:prstGeom>
          <a:noFill/>
          <a:ln>
            <a:noFill/>
          </a:ln>
        </p:spPr>
      </p:pic>
      <p:pic>
        <p:nvPicPr>
          <p:cNvPr id="235" name="Google Shape;235;p23"/>
          <p:cNvPicPr preferRelativeResize="0"/>
          <p:nvPr/>
        </p:nvPicPr>
        <p:blipFill>
          <a:blip r:embed="rId5">
            <a:alphaModFix/>
          </a:blip>
          <a:stretch>
            <a:fillRect/>
          </a:stretch>
        </p:blipFill>
        <p:spPr>
          <a:xfrm>
            <a:off x="4766913" y="1978838"/>
            <a:ext cx="362222" cy="257175"/>
          </a:xfrm>
          <a:prstGeom prst="rect">
            <a:avLst/>
          </a:prstGeom>
          <a:noFill/>
          <a:ln>
            <a:noFill/>
          </a:ln>
        </p:spPr>
      </p:pic>
      <p:pic>
        <p:nvPicPr>
          <p:cNvPr id="236" name="Google Shape;236;p23"/>
          <p:cNvPicPr preferRelativeResize="0"/>
          <p:nvPr/>
        </p:nvPicPr>
        <p:blipFill>
          <a:blip r:embed="rId6">
            <a:alphaModFix/>
          </a:blip>
          <a:stretch>
            <a:fillRect/>
          </a:stretch>
        </p:blipFill>
        <p:spPr>
          <a:xfrm>
            <a:off x="2" y="3984225"/>
            <a:ext cx="1358649" cy="1109199"/>
          </a:xfrm>
          <a:prstGeom prst="rect">
            <a:avLst/>
          </a:prstGeom>
          <a:noFill/>
          <a:ln>
            <a:noFill/>
          </a:ln>
        </p:spPr>
      </p:pic>
      <p:pic>
        <p:nvPicPr>
          <p:cNvPr id="237" name="Google Shape;237;p23"/>
          <p:cNvPicPr preferRelativeResize="0"/>
          <p:nvPr/>
        </p:nvPicPr>
        <p:blipFill>
          <a:blip r:embed="rId7">
            <a:alphaModFix/>
          </a:blip>
          <a:stretch>
            <a:fillRect/>
          </a:stretch>
        </p:blipFill>
        <p:spPr>
          <a:xfrm>
            <a:off x="8359025" y="3"/>
            <a:ext cx="784975" cy="588738"/>
          </a:xfrm>
          <a:prstGeom prst="rect">
            <a:avLst/>
          </a:prstGeom>
          <a:noFill/>
          <a:ln>
            <a:noFill/>
          </a:ln>
        </p:spPr>
      </p:pic>
      <p:sp>
        <p:nvSpPr>
          <p:cNvPr id="238" name="Google Shape;238;p23"/>
          <p:cNvSpPr/>
          <p:nvPr/>
        </p:nvSpPr>
        <p:spPr>
          <a:xfrm>
            <a:off x="370200" y="1345700"/>
            <a:ext cx="232800" cy="2541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39" name="Google Shape;239;p23"/>
          <p:cNvGraphicFramePr/>
          <p:nvPr/>
        </p:nvGraphicFramePr>
        <p:xfrm>
          <a:off x="4084488" y="2356700"/>
          <a:ext cx="3000000" cy="3000000"/>
        </p:xfrm>
        <a:graphic>
          <a:graphicData uri="http://schemas.openxmlformats.org/drawingml/2006/table">
            <a:tbl>
              <a:tblPr>
                <a:noFill/>
                <a:tableStyleId>{20D6544C-3173-4BE1-9F11-8C29D58DBF37}</a:tableStyleId>
              </a:tblPr>
              <a:tblGrid>
                <a:gridCol w="857875"/>
                <a:gridCol w="365350"/>
              </a:tblGrid>
              <a:tr h="250375">
                <a:tc>
                  <a:txBody>
                    <a:bodyPr/>
                    <a:lstStyle/>
                    <a:p>
                      <a:pPr indent="0" lvl="0" marL="0" rtl="0" algn="l">
                        <a:lnSpc>
                          <a:spcPct val="115000"/>
                        </a:lnSpc>
                        <a:spcBef>
                          <a:spcPts val="0"/>
                        </a:spcBef>
                        <a:spcAft>
                          <a:spcPts val="0"/>
                        </a:spcAft>
                        <a:buNone/>
                      </a:pPr>
                      <a:r>
                        <a:rPr lang="en-US" sz="1000"/>
                        <a:t>John likes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0375">
                <a:tc>
                  <a:txBody>
                    <a:bodyPr/>
                    <a:lstStyle/>
                    <a:p>
                      <a:pPr indent="0" lvl="0" marL="0" rtl="0" algn="l">
                        <a:lnSpc>
                          <a:spcPct val="115000"/>
                        </a:lnSpc>
                        <a:spcBef>
                          <a:spcPts val="0"/>
                        </a:spcBef>
                        <a:spcAft>
                          <a:spcPts val="0"/>
                        </a:spcAft>
                        <a:buNone/>
                      </a:pPr>
                      <a:r>
                        <a:rPr lang="en-US" sz="1000"/>
                        <a:t>likes to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0375">
                <a:tc>
                  <a:txBody>
                    <a:bodyPr/>
                    <a:lstStyle/>
                    <a:p>
                      <a:pPr indent="0" lvl="0" marL="0" rtl="0" algn="l">
                        <a:lnSpc>
                          <a:spcPct val="115000"/>
                        </a:lnSpc>
                        <a:spcBef>
                          <a:spcPts val="0"/>
                        </a:spcBef>
                        <a:spcAft>
                          <a:spcPts val="0"/>
                        </a:spcAft>
                        <a:buNone/>
                      </a:pPr>
                      <a:r>
                        <a:rPr lang="en-US" sz="1000"/>
                        <a:t>to watch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5650">
                <a:tc>
                  <a:txBody>
                    <a:bodyPr/>
                    <a:lstStyle/>
                    <a:p>
                      <a:pPr indent="0" lvl="0" marL="0" rtl="0" algn="l">
                        <a:lnSpc>
                          <a:spcPct val="115000"/>
                        </a:lnSpc>
                        <a:spcBef>
                          <a:spcPts val="0"/>
                        </a:spcBef>
                        <a:spcAft>
                          <a:spcPts val="0"/>
                        </a:spcAft>
                        <a:buNone/>
                      </a:pPr>
                      <a:r>
                        <a:rPr lang="en-US" sz="1000"/>
                        <a:t>watch movies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0375">
                <a:tc>
                  <a:txBody>
                    <a:bodyPr/>
                    <a:lstStyle/>
                    <a:p>
                      <a:pPr indent="0" lvl="0" marL="0" rtl="0" algn="l">
                        <a:lnSpc>
                          <a:spcPct val="115000"/>
                        </a:lnSpc>
                        <a:spcBef>
                          <a:spcPts val="0"/>
                        </a:spcBef>
                        <a:spcAft>
                          <a:spcPts val="0"/>
                        </a:spcAft>
                        <a:buNone/>
                      </a:pPr>
                      <a:r>
                        <a:rPr lang="en-US" sz="1000"/>
                        <a:t>movies Mary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0375">
                <a:tc>
                  <a:txBody>
                    <a:bodyPr/>
                    <a:lstStyle/>
                    <a:p>
                      <a:pPr indent="0" lvl="0" marL="0" rtl="0" algn="l">
                        <a:lnSpc>
                          <a:spcPct val="115000"/>
                        </a:lnSpc>
                        <a:spcBef>
                          <a:spcPts val="0"/>
                        </a:spcBef>
                        <a:spcAft>
                          <a:spcPts val="0"/>
                        </a:spcAft>
                        <a:buNone/>
                      </a:pPr>
                      <a:r>
                        <a:rPr lang="en-US" sz="1000"/>
                        <a:t>Mary likes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40" name="Google Shape;240;p23"/>
          <p:cNvPicPr preferRelativeResize="0"/>
          <p:nvPr/>
        </p:nvPicPr>
        <p:blipFill>
          <a:blip r:embed="rId5">
            <a:alphaModFix/>
          </a:blip>
          <a:stretch>
            <a:fillRect/>
          </a:stretch>
        </p:blipFill>
        <p:spPr>
          <a:xfrm>
            <a:off x="7675463" y="1978838"/>
            <a:ext cx="362222" cy="257175"/>
          </a:xfrm>
          <a:prstGeom prst="rect">
            <a:avLst/>
          </a:prstGeom>
          <a:noFill/>
          <a:ln>
            <a:noFill/>
          </a:ln>
        </p:spPr>
      </p:pic>
      <p:graphicFrame>
        <p:nvGraphicFramePr>
          <p:cNvPr id="241" name="Google Shape;241;p23"/>
          <p:cNvGraphicFramePr/>
          <p:nvPr/>
        </p:nvGraphicFramePr>
        <p:xfrm>
          <a:off x="6993038" y="2356700"/>
          <a:ext cx="3000000" cy="3000000"/>
        </p:xfrm>
        <a:graphic>
          <a:graphicData uri="http://schemas.openxmlformats.org/drawingml/2006/table">
            <a:tbl>
              <a:tblPr>
                <a:noFill/>
                <a:tableStyleId>{20D6544C-3173-4BE1-9F11-8C29D58DBF37}</a:tableStyleId>
              </a:tblPr>
              <a:tblGrid>
                <a:gridCol w="857875"/>
                <a:gridCol w="365350"/>
              </a:tblGrid>
              <a:tr h="250375">
                <a:tc>
                  <a:txBody>
                    <a:bodyPr/>
                    <a:lstStyle/>
                    <a:p>
                      <a:pPr indent="0" lvl="0" marL="0" rtl="0" algn="l">
                        <a:lnSpc>
                          <a:spcPct val="115000"/>
                        </a:lnSpc>
                        <a:spcBef>
                          <a:spcPts val="0"/>
                        </a:spcBef>
                        <a:spcAft>
                          <a:spcPts val="0"/>
                        </a:spcAft>
                        <a:buNone/>
                      </a:pPr>
                      <a:r>
                        <a:rPr lang="en-US" sz="1000"/>
                        <a:t>John likes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0375">
                <a:tc>
                  <a:txBody>
                    <a:bodyPr/>
                    <a:lstStyle/>
                    <a:p>
                      <a:pPr indent="0" lvl="0" marL="0" rtl="0" algn="l">
                        <a:lnSpc>
                          <a:spcPct val="115000"/>
                        </a:lnSpc>
                        <a:spcBef>
                          <a:spcPts val="0"/>
                        </a:spcBef>
                        <a:spcAft>
                          <a:spcPts val="0"/>
                        </a:spcAft>
                        <a:buNone/>
                      </a:pPr>
                      <a:r>
                        <a:rPr lang="en-US" sz="1000"/>
                        <a:t>likes to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0375">
                <a:tc>
                  <a:txBody>
                    <a:bodyPr/>
                    <a:lstStyle/>
                    <a:p>
                      <a:pPr indent="0" lvl="0" marL="0" rtl="0" algn="l">
                        <a:lnSpc>
                          <a:spcPct val="115000"/>
                        </a:lnSpc>
                        <a:spcBef>
                          <a:spcPts val="0"/>
                        </a:spcBef>
                        <a:spcAft>
                          <a:spcPts val="0"/>
                        </a:spcAft>
                        <a:buNone/>
                      </a:pPr>
                      <a:r>
                        <a:rPr lang="en-US" sz="1000"/>
                        <a:t>to watch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5650">
                <a:tc>
                  <a:txBody>
                    <a:bodyPr/>
                    <a:lstStyle/>
                    <a:p>
                      <a:pPr indent="0" lvl="0" marL="0" rtl="0" algn="l">
                        <a:lnSpc>
                          <a:spcPct val="115000"/>
                        </a:lnSpc>
                        <a:spcBef>
                          <a:spcPts val="0"/>
                        </a:spcBef>
                        <a:spcAft>
                          <a:spcPts val="0"/>
                        </a:spcAft>
                        <a:buNone/>
                      </a:pPr>
                      <a:r>
                        <a:rPr lang="en-US" sz="1000"/>
                        <a:t>watch movies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0375">
                <a:tc>
                  <a:txBody>
                    <a:bodyPr/>
                    <a:lstStyle/>
                    <a:p>
                      <a:pPr indent="0" lvl="0" marL="0" rtl="0" algn="l">
                        <a:lnSpc>
                          <a:spcPct val="115000"/>
                        </a:lnSpc>
                        <a:spcBef>
                          <a:spcPts val="0"/>
                        </a:spcBef>
                        <a:spcAft>
                          <a:spcPts val="0"/>
                        </a:spcAft>
                        <a:buNone/>
                      </a:pPr>
                      <a:r>
                        <a:rPr lang="en-US" sz="1000"/>
                        <a:t>movies Mary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0375">
                <a:tc>
                  <a:txBody>
                    <a:bodyPr/>
                    <a:lstStyle/>
                    <a:p>
                      <a:pPr indent="0" lvl="0" marL="0" rtl="0" algn="l">
                        <a:lnSpc>
                          <a:spcPct val="115000"/>
                        </a:lnSpc>
                        <a:spcBef>
                          <a:spcPts val="0"/>
                        </a:spcBef>
                        <a:spcAft>
                          <a:spcPts val="0"/>
                        </a:spcAft>
                        <a:buNone/>
                      </a:pPr>
                      <a:r>
                        <a:rPr lang="en-US" sz="1000"/>
                        <a:t>Mary likes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0375">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0375">
                <a:tc>
                  <a:txBody>
                    <a:bodyPr/>
                    <a:lstStyle/>
                    <a:p>
                      <a:pPr indent="0" lvl="0" marL="0" rtl="0" algn="l">
                        <a:lnSpc>
                          <a:spcPct val="115000"/>
                        </a:lnSpc>
                        <a:spcBef>
                          <a:spcPts val="0"/>
                        </a:spcBef>
                        <a:spcAft>
                          <a:spcPts val="0"/>
                        </a:spcAft>
                        <a:buNone/>
                      </a:pPr>
                      <a:r>
                        <a:rPr lang="en-US" sz="1000"/>
                        <a:t>football games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6" name="Shape 246"/>
        <p:cNvGrpSpPr/>
        <p:nvPr/>
      </p:nvGrpSpPr>
      <p:grpSpPr>
        <a:xfrm>
          <a:off x="0" y="0"/>
          <a:ext cx="0" cy="0"/>
          <a:chOff x="0" y="0"/>
          <a:chExt cx="0" cy="0"/>
        </a:xfrm>
      </p:grpSpPr>
      <p:cxnSp>
        <p:nvCxnSpPr>
          <p:cNvPr id="247" name="Google Shape;247;p24"/>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248" name="Google Shape;248;p24"/>
          <p:cNvSpPr txBox="1"/>
          <p:nvPr/>
        </p:nvSpPr>
        <p:spPr>
          <a:xfrm>
            <a:off x="544450" y="37825"/>
            <a:ext cx="6462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How to transform text to numbers: Vocabulary</a:t>
            </a:r>
            <a:endParaRPr b="0" i="0" sz="1400" u="none" cap="none" strike="noStrike">
              <a:solidFill>
                <a:srgbClr val="000000"/>
              </a:solidFill>
              <a:latin typeface="Arial"/>
              <a:ea typeface="Arial"/>
              <a:cs typeface="Arial"/>
              <a:sym typeface="Arial"/>
            </a:endParaRPr>
          </a:p>
        </p:txBody>
      </p:sp>
      <p:pic>
        <p:nvPicPr>
          <p:cNvPr id="249" name="Google Shape;249;p24"/>
          <p:cNvPicPr preferRelativeResize="0"/>
          <p:nvPr/>
        </p:nvPicPr>
        <p:blipFill>
          <a:blip r:embed="rId4">
            <a:alphaModFix/>
          </a:blip>
          <a:stretch>
            <a:fillRect/>
          </a:stretch>
        </p:blipFill>
        <p:spPr>
          <a:xfrm>
            <a:off x="53825" y="97125"/>
            <a:ext cx="490625" cy="490625"/>
          </a:xfrm>
          <a:prstGeom prst="rect">
            <a:avLst/>
          </a:prstGeom>
          <a:noFill/>
          <a:ln>
            <a:noFill/>
          </a:ln>
        </p:spPr>
      </p:pic>
      <p:graphicFrame>
        <p:nvGraphicFramePr>
          <p:cNvPr id="250" name="Google Shape;250;p24"/>
          <p:cNvGraphicFramePr/>
          <p:nvPr/>
        </p:nvGraphicFramePr>
        <p:xfrm>
          <a:off x="1480588" y="1192525"/>
          <a:ext cx="3000000" cy="3000000"/>
        </p:xfrm>
        <a:graphic>
          <a:graphicData uri="http://schemas.openxmlformats.org/drawingml/2006/table">
            <a:tbl>
              <a:tblPr>
                <a:noFill/>
                <a:tableStyleId>{20D6544C-3173-4BE1-9F11-8C29D58DBF37}</a:tableStyleId>
              </a:tblPr>
              <a:tblGrid>
                <a:gridCol w="562075"/>
                <a:gridCol w="562075"/>
                <a:gridCol w="562075"/>
                <a:gridCol w="562075"/>
                <a:gridCol w="562075"/>
                <a:gridCol w="562075"/>
                <a:gridCol w="562075"/>
                <a:gridCol w="562075"/>
                <a:gridCol w="562075"/>
                <a:gridCol w="562075"/>
                <a:gridCol w="562075"/>
              </a:tblGrid>
              <a:tr h="228400">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John</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likes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to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watch</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movies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Mary</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too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also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football</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t>games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400">
                <a:tc>
                  <a:txBody>
                    <a:bodyPr/>
                    <a:lstStyle/>
                    <a:p>
                      <a:pPr indent="0" lvl="0" marL="0" rtl="0" algn="l">
                        <a:lnSpc>
                          <a:spcPct val="115000"/>
                        </a:lnSpc>
                        <a:spcBef>
                          <a:spcPts val="0"/>
                        </a:spcBef>
                        <a:spcAft>
                          <a:spcPts val="0"/>
                        </a:spcAft>
                        <a:buNone/>
                      </a:pPr>
                      <a:r>
                        <a:rPr lang="en-US" sz="1200"/>
                        <a:t>John</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a:t>0</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2</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1925">
                <a:tc>
                  <a:txBody>
                    <a:bodyPr/>
                    <a:lstStyle/>
                    <a:p>
                      <a:pPr indent="0" lvl="0" marL="0" rtl="0" algn="l">
                        <a:lnSpc>
                          <a:spcPct val="115000"/>
                        </a:lnSpc>
                        <a:spcBef>
                          <a:spcPts val="0"/>
                        </a:spcBef>
                        <a:spcAft>
                          <a:spcPts val="0"/>
                        </a:spcAft>
                        <a:buNone/>
                      </a:pPr>
                      <a:r>
                        <a:rPr lang="en-US" sz="1200"/>
                        <a:t>likes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1925">
                <a:tc>
                  <a:txBody>
                    <a:bodyPr/>
                    <a:lstStyle/>
                    <a:p>
                      <a:pPr indent="0" lvl="0" marL="0" rtl="0" algn="l">
                        <a:lnSpc>
                          <a:spcPct val="115000"/>
                        </a:lnSpc>
                        <a:spcBef>
                          <a:spcPts val="0"/>
                        </a:spcBef>
                        <a:spcAft>
                          <a:spcPts val="0"/>
                        </a:spcAft>
                        <a:buNone/>
                      </a:pPr>
                      <a:r>
                        <a:rPr lang="en-US" sz="1200"/>
                        <a:t>to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1925">
                <a:tc>
                  <a:txBody>
                    <a:bodyPr/>
                    <a:lstStyle/>
                    <a:p>
                      <a:pPr indent="0" lvl="0" marL="0" rtl="0" algn="l">
                        <a:lnSpc>
                          <a:spcPct val="115000"/>
                        </a:lnSpc>
                        <a:spcBef>
                          <a:spcPts val="0"/>
                        </a:spcBef>
                        <a:spcAft>
                          <a:spcPts val="0"/>
                        </a:spcAft>
                        <a:buNone/>
                      </a:pPr>
                      <a:r>
                        <a:rPr lang="en-US" sz="1200"/>
                        <a:t>watch</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2</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1925">
                <a:tc>
                  <a:txBody>
                    <a:bodyPr/>
                    <a:lstStyle/>
                    <a:p>
                      <a:pPr indent="0" lvl="0" marL="0" rtl="0" algn="l">
                        <a:lnSpc>
                          <a:spcPct val="115000"/>
                        </a:lnSpc>
                        <a:spcBef>
                          <a:spcPts val="0"/>
                        </a:spcBef>
                        <a:spcAft>
                          <a:spcPts val="0"/>
                        </a:spcAft>
                        <a:buNone/>
                      </a:pPr>
                      <a:r>
                        <a:rPr lang="en-US" sz="1200"/>
                        <a:t>movies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2</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1925">
                <a:tc>
                  <a:txBody>
                    <a:bodyPr/>
                    <a:lstStyle/>
                    <a:p>
                      <a:pPr indent="0" lvl="0" marL="0" rtl="0" algn="l">
                        <a:lnSpc>
                          <a:spcPct val="115000"/>
                        </a:lnSpc>
                        <a:spcBef>
                          <a:spcPts val="0"/>
                        </a:spcBef>
                        <a:spcAft>
                          <a:spcPts val="0"/>
                        </a:spcAft>
                        <a:buNone/>
                      </a:pPr>
                      <a:r>
                        <a:rPr lang="en-US" sz="1200"/>
                        <a:t>Mary</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1925">
                <a:tc>
                  <a:txBody>
                    <a:bodyPr/>
                    <a:lstStyle/>
                    <a:p>
                      <a:pPr indent="0" lvl="0" marL="0" rtl="0" algn="l">
                        <a:lnSpc>
                          <a:spcPct val="115000"/>
                        </a:lnSpc>
                        <a:spcBef>
                          <a:spcPts val="0"/>
                        </a:spcBef>
                        <a:spcAft>
                          <a:spcPts val="0"/>
                        </a:spcAft>
                        <a:buNone/>
                      </a:pPr>
                      <a:r>
                        <a:rPr lang="en-US" sz="1200"/>
                        <a:t>too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1925">
                <a:tc>
                  <a:txBody>
                    <a:bodyPr/>
                    <a:lstStyle/>
                    <a:p>
                      <a:pPr indent="0" lvl="0" marL="0" rtl="0" algn="l">
                        <a:lnSpc>
                          <a:spcPct val="115000"/>
                        </a:lnSpc>
                        <a:spcBef>
                          <a:spcPts val="0"/>
                        </a:spcBef>
                        <a:spcAft>
                          <a:spcPts val="0"/>
                        </a:spcAft>
                        <a:buNone/>
                      </a:pPr>
                      <a:r>
                        <a:rPr lang="en-US" sz="1200"/>
                        <a:t>also</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1925">
                <a:tc>
                  <a:txBody>
                    <a:bodyPr/>
                    <a:lstStyle/>
                    <a:p>
                      <a:pPr indent="0" lvl="0" marL="0" rtl="0" algn="l">
                        <a:lnSpc>
                          <a:spcPct val="115000"/>
                        </a:lnSpc>
                        <a:spcBef>
                          <a:spcPts val="0"/>
                        </a:spcBef>
                        <a:spcAft>
                          <a:spcPts val="0"/>
                        </a:spcAft>
                        <a:buNone/>
                      </a:pPr>
                      <a:r>
                        <a:rPr lang="en-US" sz="1200"/>
                        <a:t>football</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1925">
                <a:tc>
                  <a:txBody>
                    <a:bodyPr/>
                    <a:lstStyle/>
                    <a:p>
                      <a:pPr indent="0" lvl="0" marL="0" rtl="0" algn="l">
                        <a:lnSpc>
                          <a:spcPct val="115000"/>
                        </a:lnSpc>
                        <a:spcBef>
                          <a:spcPts val="0"/>
                        </a:spcBef>
                        <a:spcAft>
                          <a:spcPts val="0"/>
                        </a:spcAft>
                        <a:buNone/>
                      </a:pPr>
                      <a:r>
                        <a:rPr lang="en-US" sz="1200"/>
                        <a:t>games</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cxnSp>
        <p:nvCxnSpPr>
          <p:cNvPr id="251" name="Google Shape;251;p24"/>
          <p:cNvCxnSpPr/>
          <p:nvPr/>
        </p:nvCxnSpPr>
        <p:spPr>
          <a:xfrm>
            <a:off x="1480600" y="1034500"/>
            <a:ext cx="6191100" cy="0"/>
          </a:xfrm>
          <a:prstGeom prst="straightConnector1">
            <a:avLst/>
          </a:prstGeom>
          <a:noFill/>
          <a:ln cap="flat" cmpd="sng" w="9525">
            <a:solidFill>
              <a:schemeClr val="dk2"/>
            </a:solidFill>
            <a:prstDash val="solid"/>
            <a:round/>
            <a:headEnd len="med" w="med" type="stealth"/>
            <a:tailEnd len="med" w="med" type="triangle"/>
          </a:ln>
        </p:spPr>
      </p:cxnSp>
      <p:cxnSp>
        <p:nvCxnSpPr>
          <p:cNvPr id="252" name="Google Shape;252;p24"/>
          <p:cNvCxnSpPr/>
          <p:nvPr/>
        </p:nvCxnSpPr>
        <p:spPr>
          <a:xfrm>
            <a:off x="757125" y="1192525"/>
            <a:ext cx="0" cy="2733300"/>
          </a:xfrm>
          <a:prstGeom prst="straightConnector1">
            <a:avLst/>
          </a:prstGeom>
          <a:noFill/>
          <a:ln cap="flat" cmpd="sng" w="9525">
            <a:solidFill>
              <a:schemeClr val="dk2"/>
            </a:solidFill>
            <a:prstDash val="solid"/>
            <a:round/>
            <a:headEnd len="med" w="med" type="stealth"/>
            <a:tailEnd len="med" w="med" type="triangle"/>
          </a:ln>
        </p:spPr>
      </p:cxnSp>
      <p:sp>
        <p:nvSpPr>
          <p:cNvPr id="253" name="Google Shape;253;p24"/>
          <p:cNvSpPr txBox="1"/>
          <p:nvPr/>
        </p:nvSpPr>
        <p:spPr>
          <a:xfrm>
            <a:off x="4019125" y="614975"/>
            <a:ext cx="11121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Vocabulary</a:t>
            </a:r>
            <a:endParaRPr/>
          </a:p>
        </p:txBody>
      </p:sp>
      <p:sp>
        <p:nvSpPr>
          <p:cNvPr id="254" name="Google Shape;254;p24"/>
          <p:cNvSpPr txBox="1"/>
          <p:nvPr/>
        </p:nvSpPr>
        <p:spPr>
          <a:xfrm rot="-5400000">
            <a:off x="15725" y="2334975"/>
            <a:ext cx="11121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Vocabulary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25"/>
          <p:cNvPicPr preferRelativeResize="0"/>
          <p:nvPr/>
        </p:nvPicPr>
        <p:blipFill>
          <a:blip r:embed="rId3">
            <a:alphaModFix/>
          </a:blip>
          <a:stretch>
            <a:fillRect/>
          </a:stretch>
        </p:blipFill>
        <p:spPr>
          <a:xfrm>
            <a:off x="0" y="0"/>
            <a:ext cx="483300" cy="483300"/>
          </a:xfrm>
          <a:prstGeom prst="rect">
            <a:avLst/>
          </a:prstGeom>
          <a:noFill/>
          <a:ln>
            <a:noFill/>
          </a:ln>
        </p:spPr>
      </p:pic>
      <p:sp>
        <p:nvSpPr>
          <p:cNvPr id="261" name="Google Shape;261;p25"/>
          <p:cNvSpPr txBox="1"/>
          <p:nvPr/>
        </p:nvSpPr>
        <p:spPr>
          <a:xfrm>
            <a:off x="478075" y="1097225"/>
            <a:ext cx="8177400" cy="108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Make a bigram model. That is, create a function in which you make a count of contiguous pair of words in each sentence. See the function get_wikipedia_data(n_files).</a:t>
            </a:r>
            <a:endParaRPr b="0" i="0" sz="1400" u="none" cap="none" strike="noStrike">
              <a:solidFill>
                <a:srgbClr val="000000"/>
              </a:solidFill>
              <a:latin typeface="Arial"/>
              <a:ea typeface="Arial"/>
              <a:cs typeface="Arial"/>
              <a:sym typeface="Arial"/>
            </a:endParaRPr>
          </a:p>
        </p:txBody>
      </p:sp>
      <p:pic>
        <p:nvPicPr>
          <p:cNvPr id="262" name="Google Shape;262;p25"/>
          <p:cNvPicPr preferRelativeResize="0"/>
          <p:nvPr/>
        </p:nvPicPr>
        <p:blipFill>
          <a:blip r:embed="rId4">
            <a:alphaModFix/>
          </a:blip>
          <a:stretch>
            <a:fillRect/>
          </a:stretch>
        </p:blipFill>
        <p:spPr>
          <a:xfrm>
            <a:off x="2755200" y="2531525"/>
            <a:ext cx="3855689" cy="2354000"/>
          </a:xfrm>
          <a:prstGeom prst="rect">
            <a:avLst/>
          </a:prstGeom>
          <a:noFill/>
          <a:ln>
            <a:noFill/>
          </a:ln>
        </p:spPr>
      </p:pic>
      <p:cxnSp>
        <p:nvCxnSpPr>
          <p:cNvPr id="263" name="Google Shape;263;p25"/>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264" name="Google Shape;264;p25"/>
          <p:cNvSpPr txBox="1"/>
          <p:nvPr/>
        </p:nvSpPr>
        <p:spPr>
          <a:xfrm>
            <a:off x="544450" y="37825"/>
            <a:ext cx="6462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Challenge: Bigram 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9" name="Shape 269"/>
        <p:cNvGrpSpPr/>
        <p:nvPr/>
      </p:nvGrpSpPr>
      <p:grpSpPr>
        <a:xfrm>
          <a:off x="0" y="0"/>
          <a:ext cx="0" cy="0"/>
          <a:chOff x="0" y="0"/>
          <a:chExt cx="0" cy="0"/>
        </a:xfrm>
      </p:grpSpPr>
      <p:cxnSp>
        <p:nvCxnSpPr>
          <p:cNvPr id="270" name="Google Shape;270;p26"/>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271" name="Google Shape;271;p26"/>
          <p:cNvSpPr txBox="1"/>
          <p:nvPr/>
        </p:nvSpPr>
        <p:spPr>
          <a:xfrm>
            <a:off x="544450" y="37825"/>
            <a:ext cx="6462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T</a:t>
            </a:r>
            <a:r>
              <a:rPr b="1" lang="en-US" sz="2400">
                <a:solidFill>
                  <a:srgbClr val="666666"/>
                </a:solidFill>
                <a:latin typeface="Roboto Condensed"/>
                <a:ea typeface="Roboto Condensed"/>
                <a:cs typeface="Roboto Condensed"/>
                <a:sym typeface="Roboto Condensed"/>
              </a:rPr>
              <a:t>ext to numbers: some preprocessing steps</a:t>
            </a:r>
            <a:endParaRPr b="0" i="0" sz="1400" u="none" cap="none" strike="noStrike">
              <a:solidFill>
                <a:srgbClr val="000000"/>
              </a:solidFill>
              <a:latin typeface="Arial"/>
              <a:ea typeface="Arial"/>
              <a:cs typeface="Arial"/>
              <a:sym typeface="Arial"/>
            </a:endParaRPr>
          </a:p>
        </p:txBody>
      </p:sp>
      <p:pic>
        <p:nvPicPr>
          <p:cNvPr id="272" name="Google Shape;272;p26"/>
          <p:cNvPicPr preferRelativeResize="0"/>
          <p:nvPr/>
        </p:nvPicPr>
        <p:blipFill>
          <a:blip r:embed="rId4">
            <a:alphaModFix/>
          </a:blip>
          <a:stretch>
            <a:fillRect/>
          </a:stretch>
        </p:blipFill>
        <p:spPr>
          <a:xfrm>
            <a:off x="53825" y="97125"/>
            <a:ext cx="490625" cy="490625"/>
          </a:xfrm>
          <a:prstGeom prst="rect">
            <a:avLst/>
          </a:prstGeom>
          <a:noFill/>
          <a:ln>
            <a:noFill/>
          </a:ln>
        </p:spPr>
      </p:pic>
      <p:sp>
        <p:nvSpPr>
          <p:cNvPr id="273" name="Google Shape;273;p26"/>
          <p:cNvSpPr txBox="1"/>
          <p:nvPr/>
        </p:nvSpPr>
        <p:spPr>
          <a:xfrm>
            <a:off x="612050" y="1327275"/>
            <a:ext cx="7165200" cy="1617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666666"/>
              </a:buClr>
              <a:buSzPts val="1800"/>
              <a:buFont typeface="Roboto Condensed"/>
              <a:buChar char="●"/>
            </a:pPr>
            <a:r>
              <a:rPr lang="en-US" sz="1800">
                <a:solidFill>
                  <a:srgbClr val="666666"/>
                </a:solidFill>
                <a:latin typeface="Roboto Condensed"/>
                <a:ea typeface="Roboto Condensed"/>
                <a:cs typeface="Roboto Condensed"/>
                <a:sym typeface="Roboto Condensed"/>
              </a:rPr>
              <a:t>Cleansing your text out of unnecessary characters (e.g. punctuation)</a:t>
            </a:r>
            <a:endParaRPr sz="18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None/>
            </a:pPr>
            <a:r>
              <a:t/>
            </a:r>
            <a:endParaRPr sz="1800">
              <a:solidFill>
                <a:srgbClr val="666666"/>
              </a:solidFill>
              <a:latin typeface="Roboto Condensed"/>
              <a:ea typeface="Roboto Condensed"/>
              <a:cs typeface="Roboto Condensed"/>
              <a:sym typeface="Roboto Condensed"/>
            </a:endParaRPr>
          </a:p>
          <a:p>
            <a:pPr indent="-342900" lvl="0" marL="457200" marR="0" rtl="0" algn="l">
              <a:lnSpc>
                <a:spcPct val="100000"/>
              </a:lnSpc>
              <a:spcBef>
                <a:spcPts val="0"/>
              </a:spcBef>
              <a:spcAft>
                <a:spcPts val="0"/>
              </a:spcAft>
              <a:buClr>
                <a:srgbClr val="666666"/>
              </a:buClr>
              <a:buSzPts val="1800"/>
              <a:buFont typeface="Roboto Condensed"/>
              <a:buChar char="●"/>
            </a:pPr>
            <a:r>
              <a:rPr lang="en-US" sz="1800">
                <a:solidFill>
                  <a:srgbClr val="666666"/>
                </a:solidFill>
                <a:latin typeface="Roboto Condensed"/>
                <a:ea typeface="Roboto Condensed"/>
                <a:cs typeface="Roboto Condensed"/>
                <a:sym typeface="Roboto Condensed"/>
              </a:rPr>
              <a:t>Subsampling. Use a sample of the vocabulary but representative.</a:t>
            </a:r>
            <a:endParaRPr sz="18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None/>
            </a:pPr>
            <a:r>
              <a:t/>
            </a:r>
            <a:endParaRPr sz="18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None/>
            </a:pPr>
            <a:r>
              <a:rPr lang="en-US" sz="3600">
                <a:solidFill>
                  <a:srgbClr val="666666"/>
                </a:solidFill>
                <a:latin typeface="Roboto Condensed"/>
                <a:ea typeface="Roboto Condensed"/>
                <a:cs typeface="Roboto Condensed"/>
                <a:sym typeface="Roboto Condensed"/>
              </a:rPr>
              <a:t>https://github.com/Okenfor/from_NLP_to_Deep_NLP</a:t>
            </a:r>
            <a:endParaRPr sz="36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None/>
            </a:pPr>
            <a:r>
              <a:t/>
            </a:r>
            <a:endParaRPr sz="1800">
              <a:solidFill>
                <a:srgbClr val="666666"/>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8" name="Shape 278"/>
        <p:cNvGrpSpPr/>
        <p:nvPr/>
      </p:nvGrpSpPr>
      <p:grpSpPr>
        <a:xfrm>
          <a:off x="0" y="0"/>
          <a:ext cx="0" cy="0"/>
          <a:chOff x="0" y="0"/>
          <a:chExt cx="0" cy="0"/>
        </a:xfrm>
      </p:grpSpPr>
      <p:cxnSp>
        <p:nvCxnSpPr>
          <p:cNvPr id="279" name="Google Shape;279;p27"/>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280" name="Google Shape;280;p27"/>
          <p:cNvSpPr txBox="1"/>
          <p:nvPr/>
        </p:nvSpPr>
        <p:spPr>
          <a:xfrm>
            <a:off x="544456" y="37825"/>
            <a:ext cx="55413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Agenda</a:t>
            </a:r>
            <a:endParaRPr b="0" i="0" sz="1400" u="none" cap="none" strike="noStrike">
              <a:solidFill>
                <a:srgbClr val="000000"/>
              </a:solidFill>
              <a:latin typeface="Arial"/>
              <a:ea typeface="Arial"/>
              <a:cs typeface="Arial"/>
              <a:sym typeface="Arial"/>
            </a:endParaRPr>
          </a:p>
        </p:txBody>
      </p:sp>
      <p:cxnSp>
        <p:nvCxnSpPr>
          <p:cNvPr id="281" name="Google Shape;281;p27"/>
          <p:cNvCxnSpPr/>
          <p:nvPr/>
        </p:nvCxnSpPr>
        <p:spPr>
          <a:xfrm>
            <a:off x="4475400" y="1196650"/>
            <a:ext cx="0" cy="3225900"/>
          </a:xfrm>
          <a:prstGeom prst="straightConnector1">
            <a:avLst/>
          </a:prstGeom>
          <a:noFill/>
          <a:ln cap="flat" cmpd="sng" w="19050">
            <a:solidFill>
              <a:schemeClr val="dk2"/>
            </a:solidFill>
            <a:prstDash val="dot"/>
            <a:round/>
            <a:headEnd len="sm" w="sm" type="none"/>
            <a:tailEnd len="sm" w="sm" type="none"/>
          </a:ln>
        </p:spPr>
      </p:cxnSp>
      <p:sp>
        <p:nvSpPr>
          <p:cNvPr id="282" name="Google Shape;282;p27"/>
          <p:cNvSpPr/>
          <p:nvPr/>
        </p:nvSpPr>
        <p:spPr>
          <a:xfrm>
            <a:off x="199275" y="11966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0" i="0" lang="en-US" sz="1400" u="none" cap="none" strike="noStrike">
                <a:solidFill>
                  <a:srgbClr val="666666"/>
                </a:solidFill>
                <a:latin typeface="Roboto Condensed"/>
                <a:ea typeface="Roboto Condensed"/>
                <a:cs typeface="Roboto Condensed"/>
                <a:sym typeface="Roboto Condensed"/>
              </a:rPr>
              <a:t>1.  </a:t>
            </a:r>
            <a:r>
              <a:rPr b="1" lang="en-US">
                <a:solidFill>
                  <a:srgbClr val="666666"/>
                </a:solidFill>
                <a:latin typeface="Roboto Condensed"/>
                <a:ea typeface="Roboto Condensed"/>
                <a:cs typeface="Roboto Condensed"/>
                <a:sym typeface="Roboto Condensed"/>
              </a:rPr>
              <a:t>What does NLP mean?</a:t>
            </a:r>
            <a:endParaRPr b="0" i="0" sz="1400" u="none" cap="none" strike="noStrike">
              <a:solidFill>
                <a:srgbClr val="000000"/>
              </a:solidFill>
              <a:latin typeface="Arial"/>
              <a:ea typeface="Arial"/>
              <a:cs typeface="Arial"/>
              <a:sym typeface="Arial"/>
            </a:endParaRPr>
          </a:p>
        </p:txBody>
      </p:sp>
      <p:sp>
        <p:nvSpPr>
          <p:cNvPr id="283" name="Google Shape;283;p27"/>
          <p:cNvSpPr txBox="1"/>
          <p:nvPr/>
        </p:nvSpPr>
        <p:spPr>
          <a:xfrm>
            <a:off x="3478050" y="72750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i="0" lang="en-US" sz="1800" u="none" cap="none" strike="noStrike">
                <a:solidFill>
                  <a:srgbClr val="666666"/>
                </a:solidFill>
                <a:latin typeface="Roboto Condensed"/>
                <a:ea typeface="Roboto Condensed"/>
                <a:cs typeface="Roboto Condensed"/>
                <a:sym typeface="Roboto Condensed"/>
              </a:rPr>
              <a:t>Status</a:t>
            </a:r>
            <a:endParaRPr b="0" i="0" sz="1400" u="none" cap="none" strike="noStrike">
              <a:solidFill>
                <a:srgbClr val="000000"/>
              </a:solidFill>
              <a:latin typeface="Arial"/>
              <a:ea typeface="Arial"/>
              <a:cs typeface="Arial"/>
              <a:sym typeface="Arial"/>
            </a:endParaRPr>
          </a:p>
        </p:txBody>
      </p:sp>
      <p:sp>
        <p:nvSpPr>
          <p:cNvPr id="284" name="Google Shape;284;p27"/>
          <p:cNvSpPr txBox="1"/>
          <p:nvPr/>
        </p:nvSpPr>
        <p:spPr>
          <a:xfrm>
            <a:off x="3562300" y="112455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285" name="Google Shape;285;p27"/>
          <p:cNvSpPr txBox="1"/>
          <p:nvPr/>
        </p:nvSpPr>
        <p:spPr>
          <a:xfrm>
            <a:off x="4681350" y="71784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Embeddings</a:t>
            </a:r>
            <a:endParaRPr b="0" i="0" sz="1400" u="none" cap="none" strike="noStrike">
              <a:solidFill>
                <a:srgbClr val="000000"/>
              </a:solidFill>
              <a:latin typeface="Arial"/>
              <a:ea typeface="Arial"/>
              <a:cs typeface="Arial"/>
              <a:sym typeface="Arial"/>
            </a:endParaRPr>
          </a:p>
        </p:txBody>
      </p:sp>
      <p:sp>
        <p:nvSpPr>
          <p:cNvPr id="286" name="Google Shape;286;p27"/>
          <p:cNvSpPr txBox="1"/>
          <p:nvPr/>
        </p:nvSpPr>
        <p:spPr>
          <a:xfrm>
            <a:off x="4674625" y="1106428"/>
            <a:ext cx="4017300" cy="94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Roboto Condensed"/>
              <a:buNone/>
            </a:pPr>
            <a:r>
              <a:rPr lang="en-US" sz="1200">
                <a:solidFill>
                  <a:srgbClr val="666666"/>
                </a:solidFill>
                <a:latin typeface="Roboto Condensed"/>
                <a:ea typeface="Roboto Condensed"/>
                <a:cs typeface="Roboto Condensed"/>
                <a:sym typeface="Roboto Condensed"/>
              </a:rPr>
              <a:t>Large set of features in any dataset has always been a headache for any machine learning algorithm until these days. </a:t>
            </a:r>
            <a:endParaRPr sz="12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Roboto Condensed"/>
              <a:buNone/>
            </a:pPr>
            <a:r>
              <a:t/>
            </a:r>
            <a:endParaRPr sz="12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Roboto Condensed"/>
              <a:buNone/>
            </a:pPr>
            <a:r>
              <a:rPr lang="en-US" sz="1200">
                <a:solidFill>
                  <a:srgbClr val="666666"/>
                </a:solidFill>
                <a:latin typeface="Roboto Condensed"/>
                <a:ea typeface="Roboto Condensed"/>
                <a:cs typeface="Roboto Condensed"/>
                <a:sym typeface="Roboto Condensed"/>
              </a:rPr>
              <a:t>Does curse of dimensionality sound familiar?</a:t>
            </a:r>
            <a:endParaRPr sz="1200">
              <a:solidFill>
                <a:srgbClr val="666666"/>
              </a:solidFill>
              <a:latin typeface="Roboto Condensed"/>
              <a:ea typeface="Roboto Condensed"/>
              <a:cs typeface="Roboto Condensed"/>
              <a:sym typeface="Roboto Condensed"/>
            </a:endParaRPr>
          </a:p>
        </p:txBody>
      </p:sp>
      <p:pic>
        <p:nvPicPr>
          <p:cNvPr id="287" name="Google Shape;287;p27"/>
          <p:cNvPicPr preferRelativeResize="0"/>
          <p:nvPr/>
        </p:nvPicPr>
        <p:blipFill>
          <a:blip r:embed="rId4">
            <a:alphaModFix/>
          </a:blip>
          <a:stretch>
            <a:fillRect/>
          </a:stretch>
        </p:blipFill>
        <p:spPr>
          <a:xfrm>
            <a:off x="133250" y="166049"/>
            <a:ext cx="486799" cy="351499"/>
          </a:xfrm>
          <a:prstGeom prst="rect">
            <a:avLst/>
          </a:prstGeom>
          <a:noFill/>
          <a:ln>
            <a:noFill/>
          </a:ln>
        </p:spPr>
      </p:pic>
      <p:pic>
        <p:nvPicPr>
          <p:cNvPr id="288" name="Google Shape;288;p27"/>
          <p:cNvPicPr preferRelativeResize="0"/>
          <p:nvPr/>
        </p:nvPicPr>
        <p:blipFill>
          <a:blip r:embed="rId5">
            <a:alphaModFix/>
          </a:blip>
          <a:stretch>
            <a:fillRect/>
          </a:stretch>
        </p:blipFill>
        <p:spPr>
          <a:xfrm>
            <a:off x="7778777" y="4769475"/>
            <a:ext cx="1178650" cy="258825"/>
          </a:xfrm>
          <a:prstGeom prst="rect">
            <a:avLst/>
          </a:prstGeom>
          <a:noFill/>
          <a:ln>
            <a:noFill/>
          </a:ln>
        </p:spPr>
      </p:pic>
      <p:sp>
        <p:nvSpPr>
          <p:cNvPr id="289" name="Google Shape;289;p27"/>
          <p:cNvSpPr txBox="1"/>
          <p:nvPr/>
        </p:nvSpPr>
        <p:spPr>
          <a:xfrm>
            <a:off x="53975" y="4790200"/>
            <a:ext cx="2495700" cy="31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Trebuchet MS"/>
              <a:buNone/>
            </a:pPr>
            <a:r>
              <a:rPr b="0" i="0" lang="en-US" sz="800" u="none" cap="none" strike="noStrike">
                <a:solidFill>
                  <a:srgbClr val="434343"/>
                </a:solidFill>
                <a:latin typeface="Trebuchet MS"/>
                <a:ea typeface="Trebuchet MS"/>
                <a:cs typeface="Trebuchet MS"/>
                <a:sym typeface="Trebuchet MS"/>
              </a:rPr>
              <a:t>Globant Proprietary | Confidential Information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90" name="Google Shape;290;p27"/>
          <p:cNvPicPr preferRelativeResize="0"/>
          <p:nvPr/>
        </p:nvPicPr>
        <p:blipFill>
          <a:blip r:embed="rId6">
            <a:alphaModFix/>
          </a:blip>
          <a:stretch>
            <a:fillRect/>
          </a:stretch>
        </p:blipFill>
        <p:spPr>
          <a:xfrm>
            <a:off x="101500" y="106950"/>
            <a:ext cx="486800" cy="486800"/>
          </a:xfrm>
          <a:prstGeom prst="rect">
            <a:avLst/>
          </a:prstGeom>
          <a:noFill/>
          <a:ln>
            <a:noFill/>
          </a:ln>
        </p:spPr>
      </p:pic>
      <p:sp>
        <p:nvSpPr>
          <p:cNvPr id="291" name="Google Shape;291;p27"/>
          <p:cNvSpPr/>
          <p:nvPr/>
        </p:nvSpPr>
        <p:spPr>
          <a:xfrm>
            <a:off x="199275" y="1867691"/>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3</a:t>
            </a:r>
            <a:r>
              <a:rPr b="0"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Embeddings</a:t>
            </a:r>
            <a:endParaRPr b="0" i="0" sz="1400" u="none" cap="none" strike="noStrike">
              <a:solidFill>
                <a:srgbClr val="666666"/>
              </a:solidFill>
              <a:latin typeface="Arial"/>
              <a:ea typeface="Arial"/>
              <a:cs typeface="Arial"/>
              <a:sym typeface="Arial"/>
            </a:endParaRPr>
          </a:p>
        </p:txBody>
      </p:sp>
      <p:sp>
        <p:nvSpPr>
          <p:cNvPr id="292" name="Google Shape;292;p27"/>
          <p:cNvSpPr/>
          <p:nvPr/>
        </p:nvSpPr>
        <p:spPr>
          <a:xfrm>
            <a:off x="199275" y="2202475"/>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4</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A simple semantic validator: analogies</a:t>
            </a:r>
            <a:endParaRPr b="1">
              <a:solidFill>
                <a:schemeClr val="lt2"/>
              </a:solidFill>
              <a:latin typeface="Roboto Condensed"/>
              <a:ea typeface="Roboto Condensed"/>
              <a:cs typeface="Roboto Condensed"/>
              <a:sym typeface="Roboto Condensed"/>
            </a:endParaRPr>
          </a:p>
        </p:txBody>
      </p:sp>
      <p:sp>
        <p:nvSpPr>
          <p:cNvPr id="293" name="Google Shape;293;p27"/>
          <p:cNvSpPr/>
          <p:nvPr/>
        </p:nvSpPr>
        <p:spPr>
          <a:xfrm>
            <a:off x="199275" y="25372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5</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Deep Learning in NLP</a:t>
            </a:r>
            <a:endParaRPr b="1">
              <a:solidFill>
                <a:schemeClr val="lt2"/>
              </a:solidFill>
              <a:latin typeface="Roboto Condensed"/>
              <a:ea typeface="Roboto Condensed"/>
              <a:cs typeface="Roboto Condensed"/>
              <a:sym typeface="Roboto Condensed"/>
            </a:endParaRPr>
          </a:p>
        </p:txBody>
      </p:sp>
      <p:sp>
        <p:nvSpPr>
          <p:cNvPr id="294" name="Google Shape;294;p27"/>
          <p:cNvSpPr/>
          <p:nvPr/>
        </p:nvSpPr>
        <p:spPr>
          <a:xfrm>
            <a:off x="199275" y="287351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6</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Tensorflow</a:t>
            </a:r>
            <a:endParaRPr b="0" i="0" sz="1400" u="none" cap="none" strike="noStrike">
              <a:solidFill>
                <a:schemeClr val="lt2"/>
              </a:solidFill>
              <a:latin typeface="Arial"/>
              <a:ea typeface="Arial"/>
              <a:cs typeface="Arial"/>
              <a:sym typeface="Arial"/>
            </a:endParaRPr>
          </a:p>
        </p:txBody>
      </p:sp>
      <p:sp>
        <p:nvSpPr>
          <p:cNvPr id="295" name="Google Shape;295;p27"/>
          <p:cNvSpPr/>
          <p:nvPr/>
        </p:nvSpPr>
        <p:spPr>
          <a:xfrm>
            <a:off x="199275" y="153216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a:solidFill>
                  <a:srgbClr val="666666"/>
                </a:solidFill>
                <a:latin typeface="Roboto Condensed"/>
                <a:ea typeface="Roboto Condensed"/>
                <a:cs typeface="Roboto Condensed"/>
                <a:sym typeface="Roboto Condensed"/>
              </a:rPr>
              <a:t>2</a:t>
            </a:r>
            <a:r>
              <a:rPr b="1"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From text to numbers</a:t>
            </a:r>
            <a:endParaRPr b="1" i="0" sz="1400" u="none" cap="none" strike="noStrike">
              <a:solidFill>
                <a:srgbClr val="666666"/>
              </a:solidFill>
            </a:endParaRPr>
          </a:p>
        </p:txBody>
      </p:sp>
      <p:sp>
        <p:nvSpPr>
          <p:cNvPr id="296" name="Google Shape;296;p27"/>
          <p:cNvSpPr txBox="1"/>
          <p:nvPr/>
        </p:nvSpPr>
        <p:spPr>
          <a:xfrm>
            <a:off x="3562300" y="1505038"/>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 name="Shape 40"/>
        <p:cNvGrpSpPr/>
        <p:nvPr/>
      </p:nvGrpSpPr>
      <p:grpSpPr>
        <a:xfrm>
          <a:off x="0" y="0"/>
          <a:ext cx="0" cy="0"/>
          <a:chOff x="0" y="0"/>
          <a:chExt cx="0" cy="0"/>
        </a:xfrm>
      </p:grpSpPr>
      <p:sp>
        <p:nvSpPr>
          <p:cNvPr id="41" name="Google Shape;41;p10"/>
          <p:cNvSpPr/>
          <p:nvPr/>
        </p:nvSpPr>
        <p:spPr>
          <a:xfrm>
            <a:off x="0" y="0"/>
            <a:ext cx="9156600" cy="3549299"/>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10"/>
          <p:cNvPicPr preferRelativeResize="0"/>
          <p:nvPr/>
        </p:nvPicPr>
        <p:blipFill>
          <a:blip r:embed="rId3">
            <a:alphaModFix/>
          </a:blip>
          <a:stretch>
            <a:fillRect/>
          </a:stretch>
        </p:blipFill>
        <p:spPr>
          <a:xfrm>
            <a:off x="0" y="3486325"/>
            <a:ext cx="9143999" cy="495300"/>
          </a:xfrm>
          <a:prstGeom prst="rect">
            <a:avLst/>
          </a:prstGeom>
          <a:noFill/>
          <a:ln>
            <a:noFill/>
          </a:ln>
        </p:spPr>
      </p:pic>
      <p:sp>
        <p:nvSpPr>
          <p:cNvPr id="43" name="Google Shape;43;p10"/>
          <p:cNvSpPr txBox="1"/>
          <p:nvPr/>
        </p:nvSpPr>
        <p:spPr>
          <a:xfrm>
            <a:off x="1858425" y="4042435"/>
            <a:ext cx="5114700" cy="10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Font typeface="Roboto Condensed"/>
              <a:buNone/>
            </a:pPr>
            <a:r>
              <a:rPr b="1" lang="en-US" sz="3000">
                <a:latin typeface="Roboto Condensed"/>
                <a:ea typeface="Roboto Condensed"/>
                <a:cs typeface="Roboto Condensed"/>
                <a:sym typeface="Roboto Condensed"/>
              </a:rPr>
              <a:t>FROM NLP TO DEEP NLP WITH TENSORFLOW</a:t>
            </a:r>
            <a:endParaRPr b="0" i="0" sz="1400" u="none" cap="none" strike="noStrike">
              <a:latin typeface="Arial"/>
              <a:ea typeface="Arial"/>
              <a:cs typeface="Arial"/>
              <a:sym typeface="Arial"/>
            </a:endParaRPr>
          </a:p>
        </p:txBody>
      </p:sp>
      <p:sp>
        <p:nvSpPr>
          <p:cNvPr id="44" name="Google Shape;44;p10"/>
          <p:cNvSpPr txBox="1"/>
          <p:nvPr/>
        </p:nvSpPr>
        <p:spPr>
          <a:xfrm>
            <a:off x="3822075" y="3663850"/>
            <a:ext cx="1187400" cy="37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Trebuchet MS"/>
              <a:buNone/>
            </a:pPr>
            <a:r>
              <a:rPr b="1" lang="en-US" sz="1200">
                <a:latin typeface="Trebuchet MS"/>
                <a:ea typeface="Trebuchet MS"/>
                <a:cs typeface="Trebuchet MS"/>
                <a:sym typeface="Trebuchet MS"/>
              </a:rPr>
              <a:t>OCT</a:t>
            </a:r>
            <a:r>
              <a:rPr b="1" i="0" lang="en-US" sz="1200" u="none" cap="none" strike="noStrike">
                <a:latin typeface="Trebuchet MS"/>
                <a:ea typeface="Trebuchet MS"/>
                <a:cs typeface="Trebuchet MS"/>
                <a:sym typeface="Trebuchet MS"/>
              </a:rPr>
              <a:t> 201</a:t>
            </a:r>
            <a:r>
              <a:rPr b="1" lang="en-US" sz="1200">
                <a:latin typeface="Trebuchet MS"/>
                <a:ea typeface="Trebuchet MS"/>
                <a:cs typeface="Trebuchet MS"/>
                <a:sym typeface="Trebuchet MS"/>
              </a:rPr>
              <a:t>8</a:t>
            </a:r>
            <a:endParaRPr b="0" i="0" sz="1400" u="none" cap="none" strike="noStrike">
              <a:latin typeface="Arial"/>
              <a:ea typeface="Arial"/>
              <a:cs typeface="Arial"/>
              <a:sym typeface="Arial"/>
            </a:endParaRPr>
          </a:p>
        </p:txBody>
      </p:sp>
      <p:pic>
        <p:nvPicPr>
          <p:cNvPr id="45" name="Google Shape;45;p10"/>
          <p:cNvPicPr preferRelativeResize="0"/>
          <p:nvPr/>
        </p:nvPicPr>
        <p:blipFill rotWithShape="1">
          <a:blip r:embed="rId4">
            <a:alphaModFix/>
          </a:blip>
          <a:srcRect b="0" l="0" r="52221" t="68429"/>
          <a:stretch/>
        </p:blipFill>
        <p:spPr>
          <a:xfrm>
            <a:off x="7935525" y="3853900"/>
            <a:ext cx="958800" cy="1050200"/>
          </a:xfrm>
          <a:prstGeom prst="rect">
            <a:avLst/>
          </a:prstGeom>
          <a:noFill/>
          <a:ln>
            <a:noFill/>
          </a:ln>
        </p:spPr>
      </p:pic>
      <p:pic>
        <p:nvPicPr>
          <p:cNvPr id="46" name="Google Shape;46;p10"/>
          <p:cNvPicPr preferRelativeResize="0"/>
          <p:nvPr/>
        </p:nvPicPr>
        <p:blipFill>
          <a:blip r:embed="rId5">
            <a:alphaModFix/>
          </a:blip>
          <a:stretch>
            <a:fillRect/>
          </a:stretch>
        </p:blipFill>
        <p:spPr>
          <a:xfrm>
            <a:off x="1320150" y="250650"/>
            <a:ext cx="6191250" cy="304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1" name="Shape 301"/>
        <p:cNvGrpSpPr/>
        <p:nvPr/>
      </p:nvGrpSpPr>
      <p:grpSpPr>
        <a:xfrm>
          <a:off x="0" y="0"/>
          <a:ext cx="0" cy="0"/>
          <a:chOff x="0" y="0"/>
          <a:chExt cx="0" cy="0"/>
        </a:xfrm>
      </p:grpSpPr>
      <p:cxnSp>
        <p:nvCxnSpPr>
          <p:cNvPr id="302" name="Google Shape;302;p28"/>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303" name="Google Shape;303;p28"/>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Embed to make more efficient your task</a:t>
            </a:r>
            <a:endParaRPr b="0" i="0" sz="1400" u="none" cap="none" strike="noStrike">
              <a:solidFill>
                <a:srgbClr val="000000"/>
              </a:solidFill>
              <a:latin typeface="Arial"/>
              <a:ea typeface="Arial"/>
              <a:cs typeface="Arial"/>
              <a:sym typeface="Arial"/>
            </a:endParaRPr>
          </a:p>
        </p:txBody>
      </p:sp>
      <p:sp>
        <p:nvSpPr>
          <p:cNvPr id="304" name="Google Shape;304;p28"/>
          <p:cNvSpPr txBox="1"/>
          <p:nvPr/>
        </p:nvSpPr>
        <p:spPr>
          <a:xfrm>
            <a:off x="4681350" y="904000"/>
            <a:ext cx="3657600" cy="58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How to reduce your vocabulary but without losing their value?</a:t>
            </a:r>
            <a:endParaRPr b="0" i="0" sz="1400" u="none" cap="none" strike="noStrike">
              <a:solidFill>
                <a:srgbClr val="000000"/>
              </a:solidFill>
              <a:latin typeface="Arial"/>
              <a:ea typeface="Arial"/>
              <a:cs typeface="Arial"/>
              <a:sym typeface="Arial"/>
            </a:endParaRPr>
          </a:p>
        </p:txBody>
      </p:sp>
      <p:sp>
        <p:nvSpPr>
          <p:cNvPr id="305" name="Google Shape;305;p28"/>
          <p:cNvSpPr txBox="1"/>
          <p:nvPr/>
        </p:nvSpPr>
        <p:spPr>
          <a:xfrm>
            <a:off x="4674625" y="2033275"/>
            <a:ext cx="4017300" cy="58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Roboto Condensed"/>
              <a:buNone/>
            </a:pPr>
            <a:r>
              <a:rPr lang="en-US" sz="1200">
                <a:solidFill>
                  <a:srgbClr val="666666"/>
                </a:solidFill>
                <a:latin typeface="Roboto Condensed"/>
                <a:ea typeface="Roboto Condensed"/>
                <a:cs typeface="Roboto Condensed"/>
                <a:sym typeface="Roboto Condensed"/>
              </a:rPr>
              <a:t>Feature reduction is a task that seeks how to reduce a dataset without losing the meaning.</a:t>
            </a:r>
            <a:endParaRPr b="0" i="0" sz="1400" u="none" cap="none" strike="noStrike">
              <a:solidFill>
                <a:srgbClr val="000000"/>
              </a:solidFill>
              <a:latin typeface="Arial"/>
              <a:ea typeface="Arial"/>
              <a:cs typeface="Arial"/>
              <a:sym typeface="Arial"/>
            </a:endParaRPr>
          </a:p>
        </p:txBody>
      </p:sp>
      <p:sp>
        <p:nvSpPr>
          <p:cNvPr id="306" name="Google Shape;306;p28"/>
          <p:cNvSpPr txBox="1"/>
          <p:nvPr/>
        </p:nvSpPr>
        <p:spPr>
          <a:xfrm>
            <a:off x="4674625" y="2555675"/>
            <a:ext cx="4017300" cy="188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US" sz="1000">
                <a:solidFill>
                  <a:srgbClr val="999999"/>
                </a:solidFill>
                <a:latin typeface="Trebuchet MS"/>
                <a:ea typeface="Trebuchet MS"/>
                <a:cs typeface="Trebuchet MS"/>
                <a:sym typeface="Trebuchet MS"/>
              </a:rPr>
              <a:t>The most common techniques:</a:t>
            </a:r>
            <a:endParaRPr sz="1000">
              <a:solidFill>
                <a:srgbClr val="999999"/>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Font typeface="Arial"/>
              <a:buNone/>
            </a:pPr>
            <a:r>
              <a:t/>
            </a:r>
            <a:endParaRPr sz="1000">
              <a:solidFill>
                <a:srgbClr val="999999"/>
              </a:solidFill>
              <a:latin typeface="Trebuchet MS"/>
              <a:ea typeface="Trebuchet MS"/>
              <a:cs typeface="Trebuchet MS"/>
              <a:sym typeface="Trebuchet MS"/>
            </a:endParaRPr>
          </a:p>
          <a:p>
            <a:pPr indent="-292100" lvl="0" marL="457200" marR="0" rtl="0" algn="l">
              <a:lnSpc>
                <a:spcPct val="100000"/>
              </a:lnSpc>
              <a:spcBef>
                <a:spcPts val="0"/>
              </a:spcBef>
              <a:spcAft>
                <a:spcPts val="0"/>
              </a:spcAft>
              <a:buClr>
                <a:srgbClr val="999999"/>
              </a:buClr>
              <a:buSzPts val="1000"/>
              <a:buFont typeface="Trebuchet MS"/>
              <a:buChar char="-"/>
            </a:pPr>
            <a:r>
              <a:rPr lang="en-US" sz="1000">
                <a:solidFill>
                  <a:srgbClr val="999999"/>
                </a:solidFill>
                <a:latin typeface="Trebuchet MS"/>
                <a:ea typeface="Trebuchet MS"/>
                <a:cs typeface="Trebuchet MS"/>
                <a:sym typeface="Trebuchet MS"/>
              </a:rPr>
              <a:t>PCA (Principal Component Analysis)</a:t>
            </a:r>
            <a:endParaRPr sz="1000">
              <a:solidFill>
                <a:srgbClr val="999999"/>
              </a:solidFill>
              <a:latin typeface="Trebuchet MS"/>
              <a:ea typeface="Trebuchet MS"/>
              <a:cs typeface="Trebuchet MS"/>
              <a:sym typeface="Trebuchet MS"/>
            </a:endParaRPr>
          </a:p>
          <a:p>
            <a:pPr indent="-292100" lvl="0" marL="457200" marR="0" rtl="0" algn="l">
              <a:lnSpc>
                <a:spcPct val="100000"/>
              </a:lnSpc>
              <a:spcBef>
                <a:spcPts val="0"/>
              </a:spcBef>
              <a:spcAft>
                <a:spcPts val="0"/>
              </a:spcAft>
              <a:buClr>
                <a:srgbClr val="999999"/>
              </a:buClr>
              <a:buSzPts val="1000"/>
              <a:buFont typeface="Trebuchet MS"/>
              <a:buChar char="-"/>
            </a:pPr>
            <a:r>
              <a:rPr lang="en-US" sz="1000">
                <a:solidFill>
                  <a:srgbClr val="999999"/>
                </a:solidFill>
                <a:latin typeface="Trebuchet MS"/>
                <a:ea typeface="Trebuchet MS"/>
                <a:cs typeface="Trebuchet MS"/>
                <a:sym typeface="Trebuchet MS"/>
              </a:rPr>
              <a:t>tSNE (t-Distributed Stochastic Neighbor Embedding) </a:t>
            </a:r>
            <a:endParaRPr sz="1000">
              <a:solidFill>
                <a:srgbClr val="999999"/>
              </a:solidFill>
              <a:latin typeface="Trebuchet MS"/>
              <a:ea typeface="Trebuchet MS"/>
              <a:cs typeface="Trebuchet MS"/>
              <a:sym typeface="Trebuchet MS"/>
            </a:endParaRPr>
          </a:p>
          <a:p>
            <a:pPr indent="-292100" lvl="0" marL="457200" marR="0" rtl="0" algn="l">
              <a:lnSpc>
                <a:spcPct val="100000"/>
              </a:lnSpc>
              <a:spcBef>
                <a:spcPts val="0"/>
              </a:spcBef>
              <a:spcAft>
                <a:spcPts val="0"/>
              </a:spcAft>
              <a:buClr>
                <a:srgbClr val="999999"/>
              </a:buClr>
              <a:buSzPts val="1000"/>
              <a:buFont typeface="Trebuchet MS"/>
              <a:buChar char="-"/>
            </a:pPr>
            <a:r>
              <a:rPr lang="en-US" sz="1000">
                <a:solidFill>
                  <a:srgbClr val="999999"/>
                </a:solidFill>
                <a:latin typeface="Trebuchet MS"/>
                <a:ea typeface="Trebuchet MS"/>
                <a:cs typeface="Trebuchet MS"/>
                <a:sym typeface="Trebuchet MS"/>
              </a:rPr>
              <a:t>SVD (Singular Value Decomposition)</a:t>
            </a:r>
            <a:endParaRPr sz="1000">
              <a:solidFill>
                <a:srgbClr val="999999"/>
              </a:solidFill>
              <a:latin typeface="Trebuchet MS"/>
              <a:ea typeface="Trebuchet MS"/>
              <a:cs typeface="Trebuchet MS"/>
              <a:sym typeface="Trebuchet MS"/>
            </a:endParaRPr>
          </a:p>
        </p:txBody>
      </p:sp>
      <p:pic>
        <p:nvPicPr>
          <p:cNvPr id="307" name="Google Shape;307;p28"/>
          <p:cNvPicPr preferRelativeResize="0"/>
          <p:nvPr/>
        </p:nvPicPr>
        <p:blipFill>
          <a:blip r:embed="rId4">
            <a:alphaModFix/>
          </a:blip>
          <a:stretch>
            <a:fillRect/>
          </a:stretch>
        </p:blipFill>
        <p:spPr>
          <a:xfrm>
            <a:off x="-1675" y="130550"/>
            <a:ext cx="457200" cy="457200"/>
          </a:xfrm>
          <a:prstGeom prst="rect">
            <a:avLst/>
          </a:prstGeom>
          <a:noFill/>
          <a:ln>
            <a:noFill/>
          </a:ln>
        </p:spPr>
      </p:pic>
      <p:sp>
        <p:nvSpPr>
          <p:cNvPr id="308" name="Google Shape;308;p28"/>
          <p:cNvSpPr/>
          <p:nvPr/>
        </p:nvSpPr>
        <p:spPr>
          <a:xfrm>
            <a:off x="455550" y="1838700"/>
            <a:ext cx="1466100" cy="14661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2775500" y="2165100"/>
            <a:ext cx="761100" cy="82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2205613" y="2449200"/>
            <a:ext cx="285900" cy="26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5" name="Shape 315"/>
        <p:cNvGrpSpPr/>
        <p:nvPr/>
      </p:nvGrpSpPr>
      <p:grpSpPr>
        <a:xfrm>
          <a:off x="0" y="0"/>
          <a:ext cx="0" cy="0"/>
          <a:chOff x="0" y="0"/>
          <a:chExt cx="0" cy="0"/>
        </a:xfrm>
      </p:grpSpPr>
      <p:cxnSp>
        <p:nvCxnSpPr>
          <p:cNvPr id="316" name="Google Shape;316;p29"/>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317" name="Google Shape;317;p29"/>
          <p:cNvSpPr txBox="1"/>
          <p:nvPr/>
        </p:nvSpPr>
        <p:spPr>
          <a:xfrm>
            <a:off x="544450" y="37825"/>
            <a:ext cx="7164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Absorb most variance or discover groups of features</a:t>
            </a:r>
            <a:endParaRPr b="0" i="0" sz="1400" u="none" cap="none" strike="noStrike">
              <a:solidFill>
                <a:srgbClr val="000000"/>
              </a:solidFill>
              <a:latin typeface="Arial"/>
              <a:ea typeface="Arial"/>
              <a:cs typeface="Arial"/>
              <a:sym typeface="Arial"/>
            </a:endParaRPr>
          </a:p>
        </p:txBody>
      </p:sp>
      <p:pic>
        <p:nvPicPr>
          <p:cNvPr id="318" name="Google Shape;318;p29"/>
          <p:cNvPicPr preferRelativeResize="0"/>
          <p:nvPr/>
        </p:nvPicPr>
        <p:blipFill>
          <a:blip r:embed="rId4">
            <a:alphaModFix/>
          </a:blip>
          <a:stretch>
            <a:fillRect/>
          </a:stretch>
        </p:blipFill>
        <p:spPr>
          <a:xfrm>
            <a:off x="-1675" y="130550"/>
            <a:ext cx="457200" cy="457200"/>
          </a:xfrm>
          <a:prstGeom prst="rect">
            <a:avLst/>
          </a:prstGeom>
          <a:noFill/>
          <a:ln>
            <a:noFill/>
          </a:ln>
        </p:spPr>
      </p:pic>
      <p:pic>
        <p:nvPicPr>
          <p:cNvPr id="319" name="Google Shape;319;p29"/>
          <p:cNvPicPr preferRelativeResize="0"/>
          <p:nvPr/>
        </p:nvPicPr>
        <p:blipFill>
          <a:blip r:embed="rId5">
            <a:alphaModFix/>
          </a:blip>
          <a:stretch>
            <a:fillRect/>
          </a:stretch>
        </p:blipFill>
        <p:spPr>
          <a:xfrm>
            <a:off x="0" y="1080875"/>
            <a:ext cx="4120200" cy="1648080"/>
          </a:xfrm>
          <a:prstGeom prst="rect">
            <a:avLst/>
          </a:prstGeom>
          <a:noFill/>
          <a:ln>
            <a:noFill/>
          </a:ln>
        </p:spPr>
      </p:pic>
      <p:sp>
        <p:nvSpPr>
          <p:cNvPr id="320" name="Google Shape;320;p29"/>
          <p:cNvSpPr txBox="1"/>
          <p:nvPr/>
        </p:nvSpPr>
        <p:spPr>
          <a:xfrm>
            <a:off x="0" y="2981750"/>
            <a:ext cx="4120200" cy="65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http://setosa.io/ev/principal-component-analysis/</a:t>
            </a:r>
            <a:endParaRPr/>
          </a:p>
        </p:txBody>
      </p:sp>
      <p:pic>
        <p:nvPicPr>
          <p:cNvPr id="321" name="Google Shape;321;p29"/>
          <p:cNvPicPr preferRelativeResize="0"/>
          <p:nvPr/>
        </p:nvPicPr>
        <p:blipFill>
          <a:blip r:embed="rId6">
            <a:alphaModFix/>
          </a:blip>
          <a:stretch>
            <a:fillRect/>
          </a:stretch>
        </p:blipFill>
        <p:spPr>
          <a:xfrm>
            <a:off x="4881375" y="761924"/>
            <a:ext cx="3429000" cy="2286000"/>
          </a:xfrm>
          <a:prstGeom prst="rect">
            <a:avLst/>
          </a:prstGeom>
          <a:noFill/>
          <a:ln>
            <a:noFill/>
          </a:ln>
        </p:spPr>
      </p:pic>
      <p:sp>
        <p:nvSpPr>
          <p:cNvPr id="322" name="Google Shape;322;p29"/>
          <p:cNvSpPr txBox="1"/>
          <p:nvPr/>
        </p:nvSpPr>
        <p:spPr>
          <a:xfrm>
            <a:off x="4576975" y="3047900"/>
            <a:ext cx="4231500" cy="55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https://www.youtube.com/watch?v=NEaUSP4YerM</a:t>
            </a:r>
            <a:endParaRPr/>
          </a:p>
        </p:txBody>
      </p:sp>
      <p:sp>
        <p:nvSpPr>
          <p:cNvPr id="323" name="Google Shape;323;p29"/>
          <p:cNvSpPr txBox="1"/>
          <p:nvPr/>
        </p:nvSpPr>
        <p:spPr>
          <a:xfrm>
            <a:off x="1443050" y="3893050"/>
            <a:ext cx="63981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&lt;&lt; </a:t>
            </a:r>
            <a:r>
              <a:rPr lang="en-US" sz="1800"/>
              <a:t>Both have a parameter for the number of components. &gt;&gt;</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8" name="Shape 328"/>
        <p:cNvGrpSpPr/>
        <p:nvPr/>
      </p:nvGrpSpPr>
      <p:grpSpPr>
        <a:xfrm>
          <a:off x="0" y="0"/>
          <a:ext cx="0" cy="0"/>
          <a:chOff x="0" y="0"/>
          <a:chExt cx="0" cy="0"/>
        </a:xfrm>
      </p:grpSpPr>
      <p:cxnSp>
        <p:nvCxnSpPr>
          <p:cNvPr id="329" name="Google Shape;329;p30"/>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330" name="Google Shape;330;p30"/>
          <p:cNvSpPr txBox="1"/>
          <p:nvPr/>
        </p:nvSpPr>
        <p:spPr>
          <a:xfrm>
            <a:off x="544456" y="37825"/>
            <a:ext cx="55413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Agenda</a:t>
            </a:r>
            <a:endParaRPr b="0" i="0" sz="1400" u="none" cap="none" strike="noStrike">
              <a:solidFill>
                <a:srgbClr val="000000"/>
              </a:solidFill>
              <a:latin typeface="Arial"/>
              <a:ea typeface="Arial"/>
              <a:cs typeface="Arial"/>
              <a:sym typeface="Arial"/>
            </a:endParaRPr>
          </a:p>
        </p:txBody>
      </p:sp>
      <p:cxnSp>
        <p:nvCxnSpPr>
          <p:cNvPr id="331" name="Google Shape;331;p30"/>
          <p:cNvCxnSpPr/>
          <p:nvPr/>
        </p:nvCxnSpPr>
        <p:spPr>
          <a:xfrm>
            <a:off x="4475400" y="1196650"/>
            <a:ext cx="0" cy="3225900"/>
          </a:xfrm>
          <a:prstGeom prst="straightConnector1">
            <a:avLst/>
          </a:prstGeom>
          <a:noFill/>
          <a:ln cap="flat" cmpd="sng" w="19050">
            <a:solidFill>
              <a:schemeClr val="dk2"/>
            </a:solidFill>
            <a:prstDash val="dot"/>
            <a:round/>
            <a:headEnd len="sm" w="sm" type="none"/>
            <a:tailEnd len="sm" w="sm" type="none"/>
          </a:ln>
        </p:spPr>
      </p:cxnSp>
      <p:sp>
        <p:nvSpPr>
          <p:cNvPr id="332" name="Google Shape;332;p30"/>
          <p:cNvSpPr/>
          <p:nvPr/>
        </p:nvSpPr>
        <p:spPr>
          <a:xfrm>
            <a:off x="199275" y="11966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0" i="0" lang="en-US" sz="1400" u="none" cap="none" strike="noStrike">
                <a:solidFill>
                  <a:srgbClr val="666666"/>
                </a:solidFill>
                <a:latin typeface="Roboto Condensed"/>
                <a:ea typeface="Roboto Condensed"/>
                <a:cs typeface="Roboto Condensed"/>
                <a:sym typeface="Roboto Condensed"/>
              </a:rPr>
              <a:t>1.  </a:t>
            </a:r>
            <a:r>
              <a:rPr b="1" lang="en-US">
                <a:solidFill>
                  <a:srgbClr val="666666"/>
                </a:solidFill>
                <a:latin typeface="Roboto Condensed"/>
                <a:ea typeface="Roboto Condensed"/>
                <a:cs typeface="Roboto Condensed"/>
                <a:sym typeface="Roboto Condensed"/>
              </a:rPr>
              <a:t>What does NLP mean?</a:t>
            </a:r>
            <a:endParaRPr b="0" i="0" sz="1400" u="none" cap="none" strike="noStrike">
              <a:solidFill>
                <a:srgbClr val="000000"/>
              </a:solidFill>
              <a:latin typeface="Arial"/>
              <a:ea typeface="Arial"/>
              <a:cs typeface="Arial"/>
              <a:sym typeface="Arial"/>
            </a:endParaRPr>
          </a:p>
        </p:txBody>
      </p:sp>
      <p:sp>
        <p:nvSpPr>
          <p:cNvPr id="333" name="Google Shape;333;p30"/>
          <p:cNvSpPr txBox="1"/>
          <p:nvPr/>
        </p:nvSpPr>
        <p:spPr>
          <a:xfrm>
            <a:off x="3478050" y="72750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i="0" lang="en-US" sz="1800" u="none" cap="none" strike="noStrike">
                <a:solidFill>
                  <a:srgbClr val="666666"/>
                </a:solidFill>
                <a:latin typeface="Roboto Condensed"/>
                <a:ea typeface="Roboto Condensed"/>
                <a:cs typeface="Roboto Condensed"/>
                <a:sym typeface="Roboto Condensed"/>
              </a:rPr>
              <a:t>Status</a:t>
            </a:r>
            <a:endParaRPr b="0" i="0" sz="1400" u="none" cap="none" strike="noStrike">
              <a:solidFill>
                <a:srgbClr val="000000"/>
              </a:solidFill>
              <a:latin typeface="Arial"/>
              <a:ea typeface="Arial"/>
              <a:cs typeface="Arial"/>
              <a:sym typeface="Arial"/>
            </a:endParaRPr>
          </a:p>
        </p:txBody>
      </p:sp>
      <p:sp>
        <p:nvSpPr>
          <p:cNvPr id="334" name="Google Shape;334;p30"/>
          <p:cNvSpPr txBox="1"/>
          <p:nvPr/>
        </p:nvSpPr>
        <p:spPr>
          <a:xfrm>
            <a:off x="3562300" y="112455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335" name="Google Shape;335;p30"/>
          <p:cNvSpPr txBox="1"/>
          <p:nvPr/>
        </p:nvSpPr>
        <p:spPr>
          <a:xfrm>
            <a:off x="4681350" y="71784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How suitable is an embedding in NLP? </a:t>
            </a:r>
            <a:endParaRPr b="0" i="0" sz="1400" u="none" cap="none" strike="noStrike">
              <a:solidFill>
                <a:srgbClr val="000000"/>
              </a:solidFill>
              <a:latin typeface="Arial"/>
              <a:ea typeface="Arial"/>
              <a:cs typeface="Arial"/>
              <a:sym typeface="Arial"/>
            </a:endParaRPr>
          </a:p>
        </p:txBody>
      </p:sp>
      <p:sp>
        <p:nvSpPr>
          <p:cNvPr id="336" name="Google Shape;336;p30"/>
          <p:cNvSpPr txBox="1"/>
          <p:nvPr/>
        </p:nvSpPr>
        <p:spPr>
          <a:xfrm>
            <a:off x="4681350" y="1566253"/>
            <a:ext cx="4017300" cy="94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Roboto Condensed"/>
              <a:buNone/>
            </a:pPr>
            <a:r>
              <a:rPr lang="en-US" sz="1200">
                <a:solidFill>
                  <a:srgbClr val="666666"/>
                </a:solidFill>
                <a:latin typeface="Roboto Condensed"/>
                <a:ea typeface="Roboto Condensed"/>
                <a:cs typeface="Roboto Condensed"/>
                <a:sym typeface="Roboto Condensed"/>
              </a:rPr>
              <a:t>Linguistics to the rescue...</a:t>
            </a:r>
            <a:endParaRPr sz="1200">
              <a:solidFill>
                <a:srgbClr val="666666"/>
              </a:solidFill>
              <a:latin typeface="Roboto Condensed"/>
              <a:ea typeface="Roboto Condensed"/>
              <a:cs typeface="Roboto Condensed"/>
              <a:sym typeface="Roboto Condensed"/>
            </a:endParaRPr>
          </a:p>
        </p:txBody>
      </p:sp>
      <p:pic>
        <p:nvPicPr>
          <p:cNvPr id="337" name="Google Shape;337;p30"/>
          <p:cNvPicPr preferRelativeResize="0"/>
          <p:nvPr/>
        </p:nvPicPr>
        <p:blipFill>
          <a:blip r:embed="rId4">
            <a:alphaModFix/>
          </a:blip>
          <a:stretch>
            <a:fillRect/>
          </a:stretch>
        </p:blipFill>
        <p:spPr>
          <a:xfrm>
            <a:off x="133250" y="166049"/>
            <a:ext cx="486799" cy="351499"/>
          </a:xfrm>
          <a:prstGeom prst="rect">
            <a:avLst/>
          </a:prstGeom>
          <a:noFill/>
          <a:ln>
            <a:noFill/>
          </a:ln>
        </p:spPr>
      </p:pic>
      <p:pic>
        <p:nvPicPr>
          <p:cNvPr id="338" name="Google Shape;338;p30"/>
          <p:cNvPicPr preferRelativeResize="0"/>
          <p:nvPr/>
        </p:nvPicPr>
        <p:blipFill>
          <a:blip r:embed="rId5">
            <a:alphaModFix/>
          </a:blip>
          <a:stretch>
            <a:fillRect/>
          </a:stretch>
        </p:blipFill>
        <p:spPr>
          <a:xfrm>
            <a:off x="7778777" y="4769475"/>
            <a:ext cx="1178650" cy="258825"/>
          </a:xfrm>
          <a:prstGeom prst="rect">
            <a:avLst/>
          </a:prstGeom>
          <a:noFill/>
          <a:ln>
            <a:noFill/>
          </a:ln>
        </p:spPr>
      </p:pic>
      <p:sp>
        <p:nvSpPr>
          <p:cNvPr id="339" name="Google Shape;339;p30"/>
          <p:cNvSpPr txBox="1"/>
          <p:nvPr/>
        </p:nvSpPr>
        <p:spPr>
          <a:xfrm>
            <a:off x="53975" y="4790200"/>
            <a:ext cx="2495700" cy="31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Trebuchet MS"/>
              <a:buNone/>
            </a:pPr>
            <a:r>
              <a:rPr b="0" i="0" lang="en-US" sz="800" u="none" cap="none" strike="noStrike">
                <a:solidFill>
                  <a:srgbClr val="434343"/>
                </a:solidFill>
                <a:latin typeface="Trebuchet MS"/>
                <a:ea typeface="Trebuchet MS"/>
                <a:cs typeface="Trebuchet MS"/>
                <a:sym typeface="Trebuchet MS"/>
              </a:rPr>
              <a:t>Globant Proprietary | Confidential Information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p30"/>
          <p:cNvPicPr preferRelativeResize="0"/>
          <p:nvPr/>
        </p:nvPicPr>
        <p:blipFill>
          <a:blip r:embed="rId6">
            <a:alphaModFix/>
          </a:blip>
          <a:stretch>
            <a:fillRect/>
          </a:stretch>
        </p:blipFill>
        <p:spPr>
          <a:xfrm>
            <a:off x="101500" y="106950"/>
            <a:ext cx="486800" cy="486800"/>
          </a:xfrm>
          <a:prstGeom prst="rect">
            <a:avLst/>
          </a:prstGeom>
          <a:noFill/>
          <a:ln>
            <a:noFill/>
          </a:ln>
        </p:spPr>
      </p:pic>
      <p:sp>
        <p:nvSpPr>
          <p:cNvPr id="341" name="Google Shape;341;p30"/>
          <p:cNvSpPr/>
          <p:nvPr/>
        </p:nvSpPr>
        <p:spPr>
          <a:xfrm>
            <a:off x="199275" y="1867691"/>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3</a:t>
            </a:r>
            <a:r>
              <a:rPr b="0"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Embeddings</a:t>
            </a:r>
            <a:endParaRPr b="0" i="0" sz="1400" u="none" cap="none" strike="noStrike">
              <a:solidFill>
                <a:srgbClr val="666666"/>
              </a:solidFill>
              <a:latin typeface="Arial"/>
              <a:ea typeface="Arial"/>
              <a:cs typeface="Arial"/>
              <a:sym typeface="Arial"/>
            </a:endParaRPr>
          </a:p>
        </p:txBody>
      </p:sp>
      <p:sp>
        <p:nvSpPr>
          <p:cNvPr id="342" name="Google Shape;342;p30"/>
          <p:cNvSpPr/>
          <p:nvPr/>
        </p:nvSpPr>
        <p:spPr>
          <a:xfrm>
            <a:off x="199275" y="2202475"/>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4</a:t>
            </a:r>
            <a:r>
              <a:rPr b="0"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A simple semantic validator: analogies</a:t>
            </a:r>
            <a:endParaRPr b="1">
              <a:solidFill>
                <a:srgbClr val="666666"/>
              </a:solidFill>
              <a:latin typeface="Roboto Condensed"/>
              <a:ea typeface="Roboto Condensed"/>
              <a:cs typeface="Roboto Condensed"/>
              <a:sym typeface="Roboto Condensed"/>
            </a:endParaRPr>
          </a:p>
        </p:txBody>
      </p:sp>
      <p:sp>
        <p:nvSpPr>
          <p:cNvPr id="343" name="Google Shape;343;p30"/>
          <p:cNvSpPr/>
          <p:nvPr/>
        </p:nvSpPr>
        <p:spPr>
          <a:xfrm>
            <a:off x="199275" y="25372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5</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Deep Learning in NLP</a:t>
            </a:r>
            <a:endParaRPr b="0" i="0" sz="1400" u="none" cap="none" strike="noStrike">
              <a:solidFill>
                <a:schemeClr val="lt2"/>
              </a:solidFill>
              <a:latin typeface="Arial"/>
              <a:ea typeface="Arial"/>
              <a:cs typeface="Arial"/>
              <a:sym typeface="Arial"/>
            </a:endParaRPr>
          </a:p>
        </p:txBody>
      </p:sp>
      <p:sp>
        <p:nvSpPr>
          <p:cNvPr id="344" name="Google Shape;344;p30"/>
          <p:cNvSpPr/>
          <p:nvPr/>
        </p:nvSpPr>
        <p:spPr>
          <a:xfrm>
            <a:off x="199275" y="287351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6</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Tensorflow</a:t>
            </a:r>
            <a:endParaRPr b="0" i="0" sz="1400" u="none" cap="none" strike="noStrike">
              <a:solidFill>
                <a:schemeClr val="lt2"/>
              </a:solidFill>
              <a:latin typeface="Arial"/>
              <a:ea typeface="Arial"/>
              <a:cs typeface="Arial"/>
              <a:sym typeface="Arial"/>
            </a:endParaRPr>
          </a:p>
        </p:txBody>
      </p:sp>
      <p:sp>
        <p:nvSpPr>
          <p:cNvPr id="345" name="Google Shape;345;p30"/>
          <p:cNvSpPr/>
          <p:nvPr/>
        </p:nvSpPr>
        <p:spPr>
          <a:xfrm>
            <a:off x="199275" y="153216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a:solidFill>
                  <a:srgbClr val="666666"/>
                </a:solidFill>
                <a:latin typeface="Roboto Condensed"/>
                <a:ea typeface="Roboto Condensed"/>
                <a:cs typeface="Roboto Condensed"/>
                <a:sym typeface="Roboto Condensed"/>
              </a:rPr>
              <a:t>2</a:t>
            </a:r>
            <a:r>
              <a:rPr b="1"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From text to numbers</a:t>
            </a:r>
            <a:endParaRPr b="1" i="0" sz="1400" u="none" cap="none" strike="noStrike">
              <a:solidFill>
                <a:srgbClr val="666666"/>
              </a:solidFill>
            </a:endParaRPr>
          </a:p>
        </p:txBody>
      </p:sp>
      <p:sp>
        <p:nvSpPr>
          <p:cNvPr id="346" name="Google Shape;346;p30"/>
          <p:cNvSpPr txBox="1"/>
          <p:nvPr/>
        </p:nvSpPr>
        <p:spPr>
          <a:xfrm>
            <a:off x="3562300" y="1505038"/>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347" name="Google Shape;347;p30"/>
          <p:cNvSpPr txBox="1"/>
          <p:nvPr/>
        </p:nvSpPr>
        <p:spPr>
          <a:xfrm>
            <a:off x="3562300" y="1809838"/>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2" name="Shape 352"/>
        <p:cNvGrpSpPr/>
        <p:nvPr/>
      </p:nvGrpSpPr>
      <p:grpSpPr>
        <a:xfrm>
          <a:off x="0" y="0"/>
          <a:ext cx="0" cy="0"/>
          <a:chOff x="0" y="0"/>
          <a:chExt cx="0" cy="0"/>
        </a:xfrm>
      </p:grpSpPr>
      <p:cxnSp>
        <p:nvCxnSpPr>
          <p:cNvPr id="353" name="Google Shape;353;p31"/>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354" name="Google Shape;354;p31"/>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Analogies</a:t>
            </a:r>
            <a:endParaRPr b="0" i="0" sz="1400" u="none" cap="none" strike="noStrike">
              <a:solidFill>
                <a:srgbClr val="000000"/>
              </a:solidFill>
              <a:latin typeface="Arial"/>
              <a:ea typeface="Arial"/>
              <a:cs typeface="Arial"/>
              <a:sym typeface="Arial"/>
            </a:endParaRPr>
          </a:p>
        </p:txBody>
      </p:sp>
      <p:sp>
        <p:nvSpPr>
          <p:cNvPr id="355" name="Google Shape;355;p31"/>
          <p:cNvSpPr txBox="1"/>
          <p:nvPr/>
        </p:nvSpPr>
        <p:spPr>
          <a:xfrm>
            <a:off x="4681350" y="1035100"/>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i="0" lang="en-US" sz="2000" u="none" cap="none" strike="noStrike">
                <a:solidFill>
                  <a:srgbClr val="666666"/>
                </a:solidFill>
                <a:latin typeface="Roboto Condensed"/>
                <a:ea typeface="Roboto Condensed"/>
                <a:cs typeface="Roboto Condensed"/>
                <a:sym typeface="Roboto Condensed"/>
              </a:rPr>
              <a:t>Heading H2</a:t>
            </a:r>
            <a:endParaRPr b="0" i="0" sz="1400" u="none" cap="none" strike="noStrike">
              <a:solidFill>
                <a:srgbClr val="000000"/>
              </a:solidFill>
              <a:latin typeface="Arial"/>
              <a:ea typeface="Arial"/>
              <a:cs typeface="Arial"/>
              <a:sym typeface="Arial"/>
            </a:endParaRPr>
          </a:p>
        </p:txBody>
      </p:sp>
      <p:pic>
        <p:nvPicPr>
          <p:cNvPr id="356" name="Google Shape;356;p31"/>
          <p:cNvPicPr preferRelativeResize="0"/>
          <p:nvPr/>
        </p:nvPicPr>
        <p:blipFill>
          <a:blip r:embed="rId4">
            <a:alphaModFix/>
          </a:blip>
          <a:stretch>
            <a:fillRect/>
          </a:stretch>
        </p:blipFill>
        <p:spPr>
          <a:xfrm>
            <a:off x="53825" y="97125"/>
            <a:ext cx="490625" cy="490625"/>
          </a:xfrm>
          <a:prstGeom prst="rect">
            <a:avLst/>
          </a:prstGeom>
          <a:noFill/>
          <a:ln>
            <a:noFill/>
          </a:ln>
        </p:spPr>
      </p:pic>
      <p:pic>
        <p:nvPicPr>
          <p:cNvPr id="357" name="Google Shape;357;p31"/>
          <p:cNvPicPr preferRelativeResize="0"/>
          <p:nvPr/>
        </p:nvPicPr>
        <p:blipFill>
          <a:blip r:embed="rId5">
            <a:alphaModFix/>
          </a:blip>
          <a:stretch>
            <a:fillRect/>
          </a:stretch>
        </p:blipFill>
        <p:spPr>
          <a:xfrm>
            <a:off x="1656875" y="661625"/>
            <a:ext cx="5819775" cy="1981200"/>
          </a:xfrm>
          <a:prstGeom prst="rect">
            <a:avLst/>
          </a:prstGeom>
          <a:noFill/>
          <a:ln>
            <a:noFill/>
          </a:ln>
        </p:spPr>
      </p:pic>
      <p:sp>
        <p:nvSpPr>
          <p:cNvPr id="358" name="Google Shape;358;p31"/>
          <p:cNvSpPr txBox="1"/>
          <p:nvPr/>
        </p:nvSpPr>
        <p:spPr>
          <a:xfrm>
            <a:off x="149100" y="2776750"/>
            <a:ext cx="4370700" cy="10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 NLP, word embeddings means to discover groups of words with higher similarity inner them. Meaning clustering.</a:t>
            </a:r>
            <a:endParaRPr/>
          </a:p>
        </p:txBody>
      </p:sp>
      <p:pic>
        <p:nvPicPr>
          <p:cNvPr id="359" name="Google Shape;359;p31"/>
          <p:cNvPicPr preferRelativeResize="0"/>
          <p:nvPr/>
        </p:nvPicPr>
        <p:blipFill>
          <a:blip r:embed="rId6">
            <a:alphaModFix/>
          </a:blip>
          <a:stretch>
            <a:fillRect/>
          </a:stretch>
        </p:blipFill>
        <p:spPr>
          <a:xfrm>
            <a:off x="4256676" y="3282825"/>
            <a:ext cx="4794624" cy="1680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4" name="Shape 364"/>
        <p:cNvGrpSpPr/>
        <p:nvPr/>
      </p:nvGrpSpPr>
      <p:grpSpPr>
        <a:xfrm>
          <a:off x="0" y="0"/>
          <a:ext cx="0" cy="0"/>
          <a:chOff x="0" y="0"/>
          <a:chExt cx="0" cy="0"/>
        </a:xfrm>
      </p:grpSpPr>
      <p:cxnSp>
        <p:nvCxnSpPr>
          <p:cNvPr id="365" name="Google Shape;365;p32"/>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366" name="Google Shape;366;p32"/>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Analogies</a:t>
            </a:r>
            <a:endParaRPr b="0" i="0" sz="1400" u="none" cap="none" strike="noStrike">
              <a:solidFill>
                <a:srgbClr val="000000"/>
              </a:solidFill>
              <a:latin typeface="Arial"/>
              <a:ea typeface="Arial"/>
              <a:cs typeface="Arial"/>
              <a:sym typeface="Arial"/>
            </a:endParaRPr>
          </a:p>
        </p:txBody>
      </p:sp>
      <p:pic>
        <p:nvPicPr>
          <p:cNvPr id="367" name="Google Shape;367;p32"/>
          <p:cNvPicPr preferRelativeResize="0"/>
          <p:nvPr/>
        </p:nvPicPr>
        <p:blipFill>
          <a:blip r:embed="rId4">
            <a:alphaModFix/>
          </a:blip>
          <a:stretch>
            <a:fillRect/>
          </a:stretch>
        </p:blipFill>
        <p:spPr>
          <a:xfrm>
            <a:off x="53825" y="97125"/>
            <a:ext cx="490625" cy="490625"/>
          </a:xfrm>
          <a:prstGeom prst="rect">
            <a:avLst/>
          </a:prstGeom>
          <a:noFill/>
          <a:ln>
            <a:noFill/>
          </a:ln>
        </p:spPr>
      </p:pic>
      <p:sp>
        <p:nvSpPr>
          <p:cNvPr id="368" name="Google Shape;368;p32"/>
          <p:cNvSpPr txBox="1"/>
          <p:nvPr/>
        </p:nvSpPr>
        <p:spPr>
          <a:xfrm>
            <a:off x="0" y="4813525"/>
            <a:ext cx="5790600" cy="28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http://ai.stanford.edu/~wzou/emnlp2013_ZouSocherCerManning.pdf</a:t>
            </a:r>
            <a:endParaRPr sz="1000">
              <a:solidFill>
                <a:srgbClr val="222222"/>
              </a:solidFill>
              <a:highlight>
                <a:srgbClr val="FFFFFF"/>
              </a:highlight>
            </a:endParaRPr>
          </a:p>
        </p:txBody>
      </p:sp>
      <p:sp>
        <p:nvSpPr>
          <p:cNvPr id="369" name="Google Shape;369;p32"/>
          <p:cNvSpPr txBox="1"/>
          <p:nvPr/>
        </p:nvSpPr>
        <p:spPr>
          <a:xfrm>
            <a:off x="6108250" y="3175775"/>
            <a:ext cx="2849100" cy="62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rgbClr val="333333"/>
                </a:solidFill>
                <a:highlight>
                  <a:srgbClr val="FFFFFF"/>
                </a:highlight>
              </a:rPr>
              <a:t>t-SNE visualization of the bilingual word embedding. Green is Chinese, Yellow is English. </a:t>
            </a:r>
            <a:endParaRPr/>
          </a:p>
        </p:txBody>
      </p:sp>
      <p:pic>
        <p:nvPicPr>
          <p:cNvPr id="370" name="Google Shape;370;p32"/>
          <p:cNvPicPr preferRelativeResize="0"/>
          <p:nvPr/>
        </p:nvPicPr>
        <p:blipFill>
          <a:blip r:embed="rId5">
            <a:alphaModFix/>
          </a:blip>
          <a:stretch>
            <a:fillRect/>
          </a:stretch>
        </p:blipFill>
        <p:spPr>
          <a:xfrm>
            <a:off x="1763400" y="791449"/>
            <a:ext cx="4141267" cy="3121151"/>
          </a:xfrm>
          <a:prstGeom prst="rect">
            <a:avLst/>
          </a:prstGeom>
          <a:noFill/>
          <a:ln>
            <a:noFill/>
          </a:ln>
        </p:spPr>
      </p:pic>
      <p:sp>
        <p:nvSpPr>
          <p:cNvPr id="371" name="Google Shape;371;p32"/>
          <p:cNvSpPr txBox="1"/>
          <p:nvPr/>
        </p:nvSpPr>
        <p:spPr>
          <a:xfrm>
            <a:off x="0" y="4209013"/>
            <a:ext cx="5563800" cy="7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Zou, W. Y., Socher, R., Cer, D., &amp; Manning, C. D. (2013). Bilingual word embeddings for phrase-based machine translation. In </a:t>
            </a:r>
            <a:r>
              <a:rPr i="1" lang="en-US" sz="1000">
                <a:solidFill>
                  <a:srgbClr val="222222"/>
                </a:solidFill>
                <a:highlight>
                  <a:srgbClr val="FFFFFF"/>
                </a:highlight>
              </a:rPr>
              <a:t>Proceedings of the 2013 Conference on Empirical Methods in Natural Language Processing</a:t>
            </a:r>
            <a:r>
              <a:rPr lang="en-US" sz="1000">
                <a:solidFill>
                  <a:srgbClr val="222222"/>
                </a:solidFill>
                <a:highlight>
                  <a:srgbClr val="FFFFFF"/>
                </a:highlight>
              </a:rPr>
              <a:t> (pp. 1393-1398).</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6" name="Shape 376"/>
        <p:cNvGrpSpPr/>
        <p:nvPr/>
      </p:nvGrpSpPr>
      <p:grpSpPr>
        <a:xfrm>
          <a:off x="0" y="0"/>
          <a:ext cx="0" cy="0"/>
          <a:chOff x="0" y="0"/>
          <a:chExt cx="0" cy="0"/>
        </a:xfrm>
      </p:grpSpPr>
      <p:cxnSp>
        <p:nvCxnSpPr>
          <p:cNvPr id="377" name="Google Shape;377;p33"/>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378" name="Google Shape;378;p33"/>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But, a distance function is needed.</a:t>
            </a:r>
            <a:endParaRPr b="0" i="0" sz="1400" u="none" cap="none" strike="noStrike">
              <a:solidFill>
                <a:srgbClr val="000000"/>
              </a:solidFill>
              <a:latin typeface="Arial"/>
              <a:ea typeface="Arial"/>
              <a:cs typeface="Arial"/>
              <a:sym typeface="Arial"/>
            </a:endParaRPr>
          </a:p>
        </p:txBody>
      </p:sp>
      <p:pic>
        <p:nvPicPr>
          <p:cNvPr id="379" name="Google Shape;379;p33"/>
          <p:cNvPicPr preferRelativeResize="0"/>
          <p:nvPr/>
        </p:nvPicPr>
        <p:blipFill>
          <a:blip r:embed="rId4">
            <a:alphaModFix/>
          </a:blip>
          <a:stretch>
            <a:fillRect/>
          </a:stretch>
        </p:blipFill>
        <p:spPr>
          <a:xfrm>
            <a:off x="53825" y="97125"/>
            <a:ext cx="490625" cy="490625"/>
          </a:xfrm>
          <a:prstGeom prst="rect">
            <a:avLst/>
          </a:prstGeom>
          <a:noFill/>
          <a:ln>
            <a:noFill/>
          </a:ln>
        </p:spPr>
      </p:pic>
      <p:pic>
        <p:nvPicPr>
          <p:cNvPr id="380" name="Google Shape;380;p33"/>
          <p:cNvPicPr preferRelativeResize="0"/>
          <p:nvPr/>
        </p:nvPicPr>
        <p:blipFill>
          <a:blip r:embed="rId5">
            <a:alphaModFix/>
          </a:blip>
          <a:stretch>
            <a:fillRect/>
          </a:stretch>
        </p:blipFill>
        <p:spPr>
          <a:xfrm>
            <a:off x="300375" y="1038099"/>
            <a:ext cx="8286750" cy="1666875"/>
          </a:xfrm>
          <a:prstGeom prst="rect">
            <a:avLst/>
          </a:prstGeom>
          <a:noFill/>
          <a:ln>
            <a:noFill/>
          </a:ln>
        </p:spPr>
      </p:pic>
      <p:sp>
        <p:nvSpPr>
          <p:cNvPr id="381" name="Google Shape;381;p33"/>
          <p:cNvSpPr txBox="1"/>
          <p:nvPr/>
        </p:nvSpPr>
        <p:spPr>
          <a:xfrm>
            <a:off x="180150" y="701950"/>
            <a:ext cx="35037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Euclidean (Cartesian)</a:t>
            </a:r>
            <a:endParaRPr/>
          </a:p>
        </p:txBody>
      </p:sp>
      <p:sp>
        <p:nvSpPr>
          <p:cNvPr id="382" name="Google Shape;382;p33"/>
          <p:cNvSpPr txBox="1"/>
          <p:nvPr/>
        </p:nvSpPr>
        <p:spPr>
          <a:xfrm>
            <a:off x="245600" y="2854075"/>
            <a:ext cx="35037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Cosine (Angular)</a:t>
            </a:r>
            <a:endParaRPr/>
          </a:p>
        </p:txBody>
      </p:sp>
      <p:pic>
        <p:nvPicPr>
          <p:cNvPr id="383" name="Google Shape;383;p33"/>
          <p:cNvPicPr preferRelativeResize="0"/>
          <p:nvPr/>
        </p:nvPicPr>
        <p:blipFill>
          <a:blip r:embed="rId6">
            <a:alphaModFix/>
          </a:blip>
          <a:stretch>
            <a:fillRect/>
          </a:stretch>
        </p:blipFill>
        <p:spPr>
          <a:xfrm>
            <a:off x="1941450" y="3291375"/>
            <a:ext cx="4543425" cy="1285875"/>
          </a:xfrm>
          <a:prstGeom prst="rect">
            <a:avLst/>
          </a:prstGeom>
          <a:noFill/>
          <a:ln>
            <a:noFill/>
          </a:ln>
        </p:spPr>
      </p:pic>
      <p:sp>
        <p:nvSpPr>
          <p:cNvPr id="384" name="Google Shape;384;p33"/>
          <p:cNvSpPr/>
          <p:nvPr/>
        </p:nvSpPr>
        <p:spPr>
          <a:xfrm>
            <a:off x="6901475" y="4217925"/>
            <a:ext cx="2161800" cy="832500"/>
          </a:xfrm>
          <a:prstGeom prst="foldedCorner">
            <a:avLst>
              <a:gd fmla="val 32834"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Distance = 1 - Similarity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Google Shape;390;p34"/>
          <p:cNvPicPr preferRelativeResize="0"/>
          <p:nvPr/>
        </p:nvPicPr>
        <p:blipFill>
          <a:blip r:embed="rId3">
            <a:alphaModFix/>
          </a:blip>
          <a:stretch>
            <a:fillRect/>
          </a:stretch>
        </p:blipFill>
        <p:spPr>
          <a:xfrm>
            <a:off x="0" y="0"/>
            <a:ext cx="483300" cy="483300"/>
          </a:xfrm>
          <a:prstGeom prst="rect">
            <a:avLst/>
          </a:prstGeom>
          <a:noFill/>
          <a:ln>
            <a:noFill/>
          </a:ln>
        </p:spPr>
      </p:pic>
      <p:sp>
        <p:nvSpPr>
          <p:cNvPr id="391" name="Google Shape;391;p34"/>
          <p:cNvSpPr txBox="1"/>
          <p:nvPr/>
        </p:nvSpPr>
        <p:spPr>
          <a:xfrm>
            <a:off x="478075" y="1097225"/>
            <a:ext cx="8177400" cy="64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Complete the function </a:t>
            </a:r>
            <a:r>
              <a:rPr b="1" i="1" lang="en-US" sz="2000">
                <a:solidFill>
                  <a:srgbClr val="666666"/>
                </a:solidFill>
                <a:latin typeface="Roboto Condensed"/>
                <a:ea typeface="Roboto Condensed"/>
                <a:cs typeface="Roboto Condensed"/>
                <a:sym typeface="Roboto Condensed"/>
              </a:rPr>
              <a:t>find_analogies</a:t>
            </a:r>
            <a:r>
              <a:rPr b="1" lang="en-US" sz="2000">
                <a:solidFill>
                  <a:srgbClr val="666666"/>
                </a:solidFill>
                <a:latin typeface="Roboto Condensed"/>
                <a:ea typeface="Roboto Condensed"/>
                <a:cs typeface="Roboto Condensed"/>
                <a:sym typeface="Roboto Condensed"/>
              </a:rPr>
              <a:t> implementing the cosine distance.</a:t>
            </a:r>
            <a:endParaRPr b="0" sz="1400" u="none" cap="none" strike="noStrike">
              <a:solidFill>
                <a:srgbClr val="000000"/>
              </a:solidFill>
              <a:latin typeface="Arial"/>
              <a:ea typeface="Arial"/>
              <a:cs typeface="Arial"/>
              <a:sym typeface="Arial"/>
            </a:endParaRPr>
          </a:p>
        </p:txBody>
      </p:sp>
      <p:cxnSp>
        <p:nvCxnSpPr>
          <p:cNvPr id="392" name="Google Shape;392;p34"/>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393" name="Google Shape;393;p34"/>
          <p:cNvSpPr txBox="1"/>
          <p:nvPr/>
        </p:nvSpPr>
        <p:spPr>
          <a:xfrm>
            <a:off x="544450" y="37825"/>
            <a:ext cx="6462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Challenge: Angular analogies.</a:t>
            </a:r>
            <a:endParaRPr b="0" i="0" sz="1400" u="none" cap="none" strike="noStrike">
              <a:solidFill>
                <a:srgbClr val="000000"/>
              </a:solidFill>
              <a:latin typeface="Arial"/>
              <a:ea typeface="Arial"/>
              <a:cs typeface="Arial"/>
              <a:sym typeface="Arial"/>
            </a:endParaRPr>
          </a:p>
        </p:txBody>
      </p:sp>
      <p:pic>
        <p:nvPicPr>
          <p:cNvPr id="394" name="Google Shape;394;p34"/>
          <p:cNvPicPr preferRelativeResize="0"/>
          <p:nvPr/>
        </p:nvPicPr>
        <p:blipFill>
          <a:blip r:embed="rId4">
            <a:alphaModFix/>
          </a:blip>
          <a:stretch>
            <a:fillRect/>
          </a:stretch>
        </p:blipFill>
        <p:spPr>
          <a:xfrm>
            <a:off x="1482825" y="1926825"/>
            <a:ext cx="5762625" cy="2124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9" name="Shape 399"/>
        <p:cNvGrpSpPr/>
        <p:nvPr/>
      </p:nvGrpSpPr>
      <p:grpSpPr>
        <a:xfrm>
          <a:off x="0" y="0"/>
          <a:ext cx="0" cy="0"/>
          <a:chOff x="0" y="0"/>
          <a:chExt cx="0" cy="0"/>
        </a:xfrm>
      </p:grpSpPr>
      <p:cxnSp>
        <p:nvCxnSpPr>
          <p:cNvPr id="400" name="Google Shape;400;p35"/>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401" name="Google Shape;401;p35"/>
          <p:cNvSpPr txBox="1"/>
          <p:nvPr/>
        </p:nvSpPr>
        <p:spPr>
          <a:xfrm>
            <a:off x="544456" y="37825"/>
            <a:ext cx="55413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Agenda</a:t>
            </a:r>
            <a:endParaRPr b="0" i="0" sz="1400" u="none" cap="none" strike="noStrike">
              <a:solidFill>
                <a:srgbClr val="000000"/>
              </a:solidFill>
              <a:latin typeface="Arial"/>
              <a:ea typeface="Arial"/>
              <a:cs typeface="Arial"/>
              <a:sym typeface="Arial"/>
            </a:endParaRPr>
          </a:p>
        </p:txBody>
      </p:sp>
      <p:cxnSp>
        <p:nvCxnSpPr>
          <p:cNvPr id="402" name="Google Shape;402;p35"/>
          <p:cNvCxnSpPr/>
          <p:nvPr/>
        </p:nvCxnSpPr>
        <p:spPr>
          <a:xfrm>
            <a:off x="4475400" y="1196650"/>
            <a:ext cx="0" cy="3225900"/>
          </a:xfrm>
          <a:prstGeom prst="straightConnector1">
            <a:avLst/>
          </a:prstGeom>
          <a:noFill/>
          <a:ln cap="flat" cmpd="sng" w="19050">
            <a:solidFill>
              <a:schemeClr val="dk2"/>
            </a:solidFill>
            <a:prstDash val="dot"/>
            <a:round/>
            <a:headEnd len="sm" w="sm" type="none"/>
            <a:tailEnd len="sm" w="sm" type="none"/>
          </a:ln>
        </p:spPr>
      </p:cxnSp>
      <p:sp>
        <p:nvSpPr>
          <p:cNvPr id="403" name="Google Shape;403;p35"/>
          <p:cNvSpPr/>
          <p:nvPr/>
        </p:nvSpPr>
        <p:spPr>
          <a:xfrm>
            <a:off x="199275" y="11966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0" i="0" lang="en-US" sz="1400" u="none" cap="none" strike="noStrike">
                <a:solidFill>
                  <a:srgbClr val="666666"/>
                </a:solidFill>
                <a:latin typeface="Roboto Condensed"/>
                <a:ea typeface="Roboto Condensed"/>
                <a:cs typeface="Roboto Condensed"/>
                <a:sym typeface="Roboto Condensed"/>
              </a:rPr>
              <a:t>1.  </a:t>
            </a:r>
            <a:r>
              <a:rPr b="1" lang="en-US">
                <a:solidFill>
                  <a:srgbClr val="666666"/>
                </a:solidFill>
                <a:latin typeface="Roboto Condensed"/>
                <a:ea typeface="Roboto Condensed"/>
                <a:cs typeface="Roboto Condensed"/>
                <a:sym typeface="Roboto Condensed"/>
              </a:rPr>
              <a:t>What does NLP mean?</a:t>
            </a:r>
            <a:endParaRPr b="0" i="0" sz="1400" u="none" cap="none" strike="noStrike">
              <a:solidFill>
                <a:srgbClr val="000000"/>
              </a:solidFill>
              <a:latin typeface="Arial"/>
              <a:ea typeface="Arial"/>
              <a:cs typeface="Arial"/>
              <a:sym typeface="Arial"/>
            </a:endParaRPr>
          </a:p>
        </p:txBody>
      </p:sp>
      <p:sp>
        <p:nvSpPr>
          <p:cNvPr id="404" name="Google Shape;404;p35"/>
          <p:cNvSpPr txBox="1"/>
          <p:nvPr/>
        </p:nvSpPr>
        <p:spPr>
          <a:xfrm>
            <a:off x="3478050" y="72750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i="0" lang="en-US" sz="1800" u="none" cap="none" strike="noStrike">
                <a:solidFill>
                  <a:srgbClr val="666666"/>
                </a:solidFill>
                <a:latin typeface="Roboto Condensed"/>
                <a:ea typeface="Roboto Condensed"/>
                <a:cs typeface="Roboto Condensed"/>
                <a:sym typeface="Roboto Condensed"/>
              </a:rPr>
              <a:t>Status</a:t>
            </a:r>
            <a:endParaRPr b="0" i="0" sz="1400" u="none" cap="none" strike="noStrike">
              <a:solidFill>
                <a:srgbClr val="000000"/>
              </a:solidFill>
              <a:latin typeface="Arial"/>
              <a:ea typeface="Arial"/>
              <a:cs typeface="Arial"/>
              <a:sym typeface="Arial"/>
            </a:endParaRPr>
          </a:p>
        </p:txBody>
      </p:sp>
      <p:sp>
        <p:nvSpPr>
          <p:cNvPr id="405" name="Google Shape;405;p35"/>
          <p:cNvSpPr txBox="1"/>
          <p:nvPr/>
        </p:nvSpPr>
        <p:spPr>
          <a:xfrm>
            <a:off x="3562300" y="112455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406" name="Google Shape;406;p35"/>
          <p:cNvSpPr txBox="1"/>
          <p:nvPr/>
        </p:nvSpPr>
        <p:spPr>
          <a:xfrm>
            <a:off x="4681350" y="71784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Deep learning vs Machine learning</a:t>
            </a:r>
            <a:r>
              <a:rPr b="1" lang="en-US" sz="2000">
                <a:solidFill>
                  <a:srgbClr val="666666"/>
                </a:solidFill>
                <a:latin typeface="Roboto Condensed"/>
                <a:ea typeface="Roboto Condensed"/>
                <a:cs typeface="Roboto Condensed"/>
                <a:sym typeface="Roboto Condensed"/>
              </a:rPr>
              <a:t> </a:t>
            </a:r>
            <a:endParaRPr b="0" i="0" sz="1400" u="none" cap="none" strike="noStrike">
              <a:solidFill>
                <a:srgbClr val="000000"/>
              </a:solidFill>
              <a:latin typeface="Arial"/>
              <a:ea typeface="Arial"/>
              <a:cs typeface="Arial"/>
              <a:sym typeface="Arial"/>
            </a:endParaRPr>
          </a:p>
        </p:txBody>
      </p:sp>
      <p:pic>
        <p:nvPicPr>
          <p:cNvPr id="407" name="Google Shape;407;p35"/>
          <p:cNvPicPr preferRelativeResize="0"/>
          <p:nvPr/>
        </p:nvPicPr>
        <p:blipFill>
          <a:blip r:embed="rId4">
            <a:alphaModFix/>
          </a:blip>
          <a:stretch>
            <a:fillRect/>
          </a:stretch>
        </p:blipFill>
        <p:spPr>
          <a:xfrm>
            <a:off x="133250" y="166049"/>
            <a:ext cx="486799" cy="351499"/>
          </a:xfrm>
          <a:prstGeom prst="rect">
            <a:avLst/>
          </a:prstGeom>
          <a:noFill/>
          <a:ln>
            <a:noFill/>
          </a:ln>
        </p:spPr>
      </p:pic>
      <p:pic>
        <p:nvPicPr>
          <p:cNvPr id="408" name="Google Shape;408;p35"/>
          <p:cNvPicPr preferRelativeResize="0"/>
          <p:nvPr/>
        </p:nvPicPr>
        <p:blipFill>
          <a:blip r:embed="rId5">
            <a:alphaModFix/>
          </a:blip>
          <a:stretch>
            <a:fillRect/>
          </a:stretch>
        </p:blipFill>
        <p:spPr>
          <a:xfrm>
            <a:off x="7778777" y="4769475"/>
            <a:ext cx="1178650" cy="258825"/>
          </a:xfrm>
          <a:prstGeom prst="rect">
            <a:avLst/>
          </a:prstGeom>
          <a:noFill/>
          <a:ln>
            <a:noFill/>
          </a:ln>
        </p:spPr>
      </p:pic>
      <p:sp>
        <p:nvSpPr>
          <p:cNvPr id="409" name="Google Shape;409;p35"/>
          <p:cNvSpPr txBox="1"/>
          <p:nvPr/>
        </p:nvSpPr>
        <p:spPr>
          <a:xfrm>
            <a:off x="53975" y="4790200"/>
            <a:ext cx="2495700" cy="31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Trebuchet MS"/>
              <a:buNone/>
            </a:pPr>
            <a:r>
              <a:rPr b="0" i="0" lang="en-US" sz="800" u="none" cap="none" strike="noStrike">
                <a:solidFill>
                  <a:srgbClr val="434343"/>
                </a:solidFill>
                <a:latin typeface="Trebuchet MS"/>
                <a:ea typeface="Trebuchet MS"/>
                <a:cs typeface="Trebuchet MS"/>
                <a:sym typeface="Trebuchet MS"/>
              </a:rPr>
              <a:t>Globant Proprietary | Confidential Information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10" name="Google Shape;410;p35"/>
          <p:cNvPicPr preferRelativeResize="0"/>
          <p:nvPr/>
        </p:nvPicPr>
        <p:blipFill>
          <a:blip r:embed="rId6">
            <a:alphaModFix/>
          </a:blip>
          <a:stretch>
            <a:fillRect/>
          </a:stretch>
        </p:blipFill>
        <p:spPr>
          <a:xfrm>
            <a:off x="101500" y="106950"/>
            <a:ext cx="486800" cy="486800"/>
          </a:xfrm>
          <a:prstGeom prst="rect">
            <a:avLst/>
          </a:prstGeom>
          <a:noFill/>
          <a:ln>
            <a:noFill/>
          </a:ln>
        </p:spPr>
      </p:pic>
      <p:sp>
        <p:nvSpPr>
          <p:cNvPr id="411" name="Google Shape;411;p35"/>
          <p:cNvSpPr/>
          <p:nvPr/>
        </p:nvSpPr>
        <p:spPr>
          <a:xfrm>
            <a:off x="199275" y="1867691"/>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3</a:t>
            </a:r>
            <a:r>
              <a:rPr b="0"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Embeddings</a:t>
            </a:r>
            <a:endParaRPr b="0" i="0" sz="1400" u="none" cap="none" strike="noStrike">
              <a:solidFill>
                <a:srgbClr val="666666"/>
              </a:solidFill>
              <a:latin typeface="Arial"/>
              <a:ea typeface="Arial"/>
              <a:cs typeface="Arial"/>
              <a:sym typeface="Arial"/>
            </a:endParaRPr>
          </a:p>
        </p:txBody>
      </p:sp>
      <p:sp>
        <p:nvSpPr>
          <p:cNvPr id="412" name="Google Shape;412;p35"/>
          <p:cNvSpPr/>
          <p:nvPr/>
        </p:nvSpPr>
        <p:spPr>
          <a:xfrm>
            <a:off x="199275" y="2202475"/>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4</a:t>
            </a:r>
            <a:r>
              <a:rPr b="0"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A simple semantic validator: analogies</a:t>
            </a:r>
            <a:endParaRPr b="1">
              <a:solidFill>
                <a:srgbClr val="666666"/>
              </a:solidFill>
              <a:latin typeface="Roboto Condensed"/>
              <a:ea typeface="Roboto Condensed"/>
              <a:cs typeface="Roboto Condensed"/>
              <a:sym typeface="Roboto Condensed"/>
            </a:endParaRPr>
          </a:p>
        </p:txBody>
      </p:sp>
      <p:sp>
        <p:nvSpPr>
          <p:cNvPr id="413" name="Google Shape;413;p35"/>
          <p:cNvSpPr/>
          <p:nvPr/>
        </p:nvSpPr>
        <p:spPr>
          <a:xfrm>
            <a:off x="199275" y="25372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a:solidFill>
                  <a:srgbClr val="666666"/>
                </a:solidFill>
                <a:latin typeface="Roboto Condensed"/>
                <a:ea typeface="Roboto Condensed"/>
                <a:cs typeface="Roboto Condensed"/>
                <a:sym typeface="Roboto Condensed"/>
              </a:rPr>
              <a:t>5.  Deep Learning in NLP</a:t>
            </a:r>
            <a:endParaRPr b="1">
              <a:solidFill>
                <a:srgbClr val="666666"/>
              </a:solidFill>
              <a:latin typeface="Roboto Condensed"/>
              <a:ea typeface="Roboto Condensed"/>
              <a:cs typeface="Roboto Condensed"/>
              <a:sym typeface="Roboto Condensed"/>
            </a:endParaRPr>
          </a:p>
        </p:txBody>
      </p:sp>
      <p:sp>
        <p:nvSpPr>
          <p:cNvPr id="414" name="Google Shape;414;p35"/>
          <p:cNvSpPr/>
          <p:nvPr/>
        </p:nvSpPr>
        <p:spPr>
          <a:xfrm>
            <a:off x="199275" y="287351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a:solidFill>
                  <a:schemeClr val="lt2"/>
                </a:solidFill>
                <a:latin typeface="Roboto Condensed"/>
                <a:ea typeface="Roboto Condensed"/>
                <a:cs typeface="Roboto Condensed"/>
                <a:sym typeface="Roboto Condensed"/>
              </a:rPr>
              <a:t>6</a:t>
            </a:r>
            <a:r>
              <a:rPr b="1"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TensorFlow</a:t>
            </a:r>
            <a:endParaRPr b="1" i="0" sz="1400" u="none" cap="none" strike="noStrike">
              <a:solidFill>
                <a:schemeClr val="lt2"/>
              </a:solidFill>
            </a:endParaRPr>
          </a:p>
        </p:txBody>
      </p:sp>
      <p:sp>
        <p:nvSpPr>
          <p:cNvPr id="415" name="Google Shape;415;p35"/>
          <p:cNvSpPr/>
          <p:nvPr/>
        </p:nvSpPr>
        <p:spPr>
          <a:xfrm>
            <a:off x="199275" y="153216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a:solidFill>
                  <a:srgbClr val="666666"/>
                </a:solidFill>
                <a:latin typeface="Roboto Condensed"/>
                <a:ea typeface="Roboto Condensed"/>
                <a:cs typeface="Roboto Condensed"/>
                <a:sym typeface="Roboto Condensed"/>
              </a:rPr>
              <a:t>2</a:t>
            </a:r>
            <a:r>
              <a:rPr b="1"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From text to numbers</a:t>
            </a:r>
            <a:endParaRPr b="1" i="0" sz="1400" u="none" cap="none" strike="noStrike">
              <a:solidFill>
                <a:srgbClr val="666666"/>
              </a:solidFill>
            </a:endParaRPr>
          </a:p>
        </p:txBody>
      </p:sp>
      <p:sp>
        <p:nvSpPr>
          <p:cNvPr id="416" name="Google Shape;416;p35"/>
          <p:cNvSpPr txBox="1"/>
          <p:nvPr/>
        </p:nvSpPr>
        <p:spPr>
          <a:xfrm>
            <a:off x="3562300" y="1505038"/>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417" name="Google Shape;417;p35"/>
          <p:cNvSpPr txBox="1"/>
          <p:nvPr/>
        </p:nvSpPr>
        <p:spPr>
          <a:xfrm>
            <a:off x="3562300" y="1809838"/>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418" name="Google Shape;418;p35"/>
          <p:cNvSpPr txBox="1"/>
          <p:nvPr/>
        </p:nvSpPr>
        <p:spPr>
          <a:xfrm>
            <a:off x="3562300" y="213370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pic>
        <p:nvPicPr>
          <p:cNvPr id="419" name="Google Shape;419;p35"/>
          <p:cNvPicPr preferRelativeResize="0"/>
          <p:nvPr/>
        </p:nvPicPr>
        <p:blipFill>
          <a:blip r:embed="rId7">
            <a:alphaModFix/>
          </a:blip>
          <a:stretch>
            <a:fillRect/>
          </a:stretch>
        </p:blipFill>
        <p:spPr>
          <a:xfrm>
            <a:off x="4715050" y="1722095"/>
            <a:ext cx="4270100" cy="2082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4" name="Shape 424"/>
        <p:cNvGrpSpPr/>
        <p:nvPr/>
      </p:nvGrpSpPr>
      <p:grpSpPr>
        <a:xfrm>
          <a:off x="0" y="0"/>
          <a:ext cx="0" cy="0"/>
          <a:chOff x="0" y="0"/>
          <a:chExt cx="0" cy="0"/>
        </a:xfrm>
      </p:grpSpPr>
      <p:cxnSp>
        <p:nvCxnSpPr>
          <p:cNvPr id="425" name="Google Shape;425;p36"/>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426" name="Google Shape;426;p36"/>
          <p:cNvSpPr txBox="1"/>
          <p:nvPr/>
        </p:nvSpPr>
        <p:spPr>
          <a:xfrm>
            <a:off x="544450" y="37825"/>
            <a:ext cx="82254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Embeddings ...</a:t>
            </a:r>
            <a:endParaRPr b="0" i="0" sz="1400" u="none" cap="none" strike="noStrike">
              <a:solidFill>
                <a:srgbClr val="000000"/>
              </a:solidFill>
              <a:latin typeface="Arial"/>
              <a:ea typeface="Arial"/>
              <a:cs typeface="Arial"/>
              <a:sym typeface="Arial"/>
            </a:endParaRPr>
          </a:p>
        </p:txBody>
      </p:sp>
      <p:pic>
        <p:nvPicPr>
          <p:cNvPr id="427" name="Google Shape;427;p36"/>
          <p:cNvPicPr preferRelativeResize="0"/>
          <p:nvPr/>
        </p:nvPicPr>
        <p:blipFill>
          <a:blip r:embed="rId4">
            <a:alphaModFix/>
          </a:blip>
          <a:stretch>
            <a:fillRect/>
          </a:stretch>
        </p:blipFill>
        <p:spPr>
          <a:xfrm>
            <a:off x="53825" y="97125"/>
            <a:ext cx="490625" cy="490625"/>
          </a:xfrm>
          <a:prstGeom prst="rect">
            <a:avLst/>
          </a:prstGeom>
          <a:noFill/>
          <a:ln>
            <a:noFill/>
          </a:ln>
        </p:spPr>
      </p:pic>
      <p:sp>
        <p:nvSpPr>
          <p:cNvPr id="428" name="Google Shape;428;p36"/>
          <p:cNvSpPr txBox="1"/>
          <p:nvPr/>
        </p:nvSpPr>
        <p:spPr>
          <a:xfrm>
            <a:off x="445225" y="654250"/>
            <a:ext cx="8512200" cy="3519000"/>
          </a:xfrm>
          <a:prstGeom prst="rect">
            <a:avLst/>
          </a:prstGeom>
          <a:noFill/>
          <a:ln>
            <a:noFill/>
          </a:ln>
        </p:spPr>
        <p:txBody>
          <a:bodyPr anchorCtr="0" anchor="ctr" bIns="91425" lIns="91425" spcFirstLastPara="1" rIns="91425" wrap="square" tIns="91425">
            <a:noAutofit/>
          </a:bodyPr>
          <a:lstStyle/>
          <a:p>
            <a:pPr indent="0" lvl="0" marL="0" rtl="0" algn="l">
              <a:lnSpc>
                <a:spcPct val="104000"/>
              </a:lnSpc>
              <a:spcBef>
                <a:spcPts val="2900"/>
              </a:spcBef>
              <a:spcAft>
                <a:spcPts val="0"/>
              </a:spcAft>
              <a:buNone/>
            </a:pPr>
            <a:r>
              <a:rPr b="1" lang="en-US" sz="3150">
                <a:solidFill>
                  <a:schemeClr val="dk1"/>
                </a:solidFill>
              </a:rPr>
              <a:t>a baby step in Deep Learning but a giant leap towards Natural Language Processing</a:t>
            </a:r>
            <a:endParaRPr b="1" sz="315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3" name="Shape 433"/>
        <p:cNvGrpSpPr/>
        <p:nvPr/>
      </p:nvGrpSpPr>
      <p:grpSpPr>
        <a:xfrm>
          <a:off x="0" y="0"/>
          <a:ext cx="0" cy="0"/>
          <a:chOff x="0" y="0"/>
          <a:chExt cx="0" cy="0"/>
        </a:xfrm>
      </p:grpSpPr>
      <p:cxnSp>
        <p:nvCxnSpPr>
          <p:cNvPr id="434" name="Google Shape;434;p37"/>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435" name="Google Shape;435;p37"/>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Feature extraction in NLP with DL</a:t>
            </a:r>
            <a:endParaRPr b="0" i="0" sz="1400" u="none" cap="none" strike="noStrike">
              <a:solidFill>
                <a:srgbClr val="000000"/>
              </a:solidFill>
              <a:latin typeface="Arial"/>
              <a:ea typeface="Arial"/>
              <a:cs typeface="Arial"/>
              <a:sym typeface="Arial"/>
            </a:endParaRPr>
          </a:p>
        </p:txBody>
      </p:sp>
      <p:sp>
        <p:nvSpPr>
          <p:cNvPr id="436" name="Google Shape;436;p37"/>
          <p:cNvSpPr txBox="1"/>
          <p:nvPr/>
        </p:nvSpPr>
        <p:spPr>
          <a:xfrm>
            <a:off x="210700" y="68647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Word2Vec (Mikolov)</a:t>
            </a:r>
            <a:endParaRPr b="0" i="0" sz="1400" u="none" cap="none" strike="noStrike">
              <a:solidFill>
                <a:srgbClr val="000000"/>
              </a:solidFill>
              <a:latin typeface="Arial"/>
              <a:ea typeface="Arial"/>
              <a:cs typeface="Arial"/>
              <a:sym typeface="Arial"/>
            </a:endParaRPr>
          </a:p>
        </p:txBody>
      </p:sp>
      <p:sp>
        <p:nvSpPr>
          <p:cNvPr id="437" name="Google Shape;437;p37"/>
          <p:cNvSpPr txBox="1"/>
          <p:nvPr/>
        </p:nvSpPr>
        <p:spPr>
          <a:xfrm>
            <a:off x="203975" y="1075050"/>
            <a:ext cx="4017300" cy="6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Roboto Condensed"/>
              <a:buNone/>
            </a:pPr>
            <a:r>
              <a:rPr lang="en-US" sz="1200">
                <a:solidFill>
                  <a:srgbClr val="666666"/>
                </a:solidFill>
                <a:latin typeface="Roboto Condensed"/>
                <a:ea typeface="Roboto Condensed"/>
                <a:cs typeface="Roboto Condensed"/>
                <a:sym typeface="Roboto Condensed"/>
              </a:rPr>
              <a:t>Using a simple neural network: one hidden layer and linear units and a softmax output layer, calculates embeddings as hidden weights.</a:t>
            </a:r>
            <a:endParaRPr b="0" i="0" sz="1400" u="none" cap="none" strike="noStrike">
              <a:solidFill>
                <a:srgbClr val="000000"/>
              </a:solidFill>
              <a:latin typeface="Arial"/>
              <a:ea typeface="Arial"/>
              <a:cs typeface="Arial"/>
              <a:sym typeface="Arial"/>
            </a:endParaRPr>
          </a:p>
        </p:txBody>
      </p:sp>
      <p:sp>
        <p:nvSpPr>
          <p:cNvPr id="438" name="Google Shape;438;p37"/>
          <p:cNvSpPr txBox="1"/>
          <p:nvPr/>
        </p:nvSpPr>
        <p:spPr>
          <a:xfrm>
            <a:off x="203975" y="1791550"/>
            <a:ext cx="4017300" cy="188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Trebuchet MS"/>
              <a:buNone/>
            </a:pPr>
            <a:r>
              <a:rPr lang="en-US" sz="1000">
                <a:solidFill>
                  <a:srgbClr val="999999"/>
                </a:solidFill>
                <a:latin typeface="Trebuchet MS"/>
                <a:ea typeface="Trebuchet MS"/>
                <a:cs typeface="Trebuchet MS"/>
                <a:sym typeface="Trebuchet MS"/>
              </a:rPr>
              <a:t>There are two architectures:</a:t>
            </a:r>
            <a:endParaRPr/>
          </a:p>
          <a:p>
            <a:pPr indent="0" lvl="0" marL="0" marR="0" rtl="0" algn="l">
              <a:lnSpc>
                <a:spcPct val="100000"/>
              </a:lnSpc>
              <a:spcBef>
                <a:spcPts val="0"/>
              </a:spcBef>
              <a:spcAft>
                <a:spcPts val="0"/>
              </a:spcAft>
              <a:buClr>
                <a:srgbClr val="000000"/>
              </a:buClr>
              <a:buFont typeface="Arial"/>
              <a:buNone/>
            </a:pPr>
            <a:r>
              <a:t/>
            </a:r>
            <a:endParaRPr/>
          </a:p>
          <a:p>
            <a:pPr indent="0" lvl="0" marL="0" marR="0" rtl="0" algn="l">
              <a:lnSpc>
                <a:spcPct val="100000"/>
              </a:lnSpc>
              <a:spcBef>
                <a:spcPts val="0"/>
              </a:spcBef>
              <a:spcAft>
                <a:spcPts val="0"/>
              </a:spcAft>
              <a:buClr>
                <a:srgbClr val="000000"/>
              </a:buClr>
              <a:buFont typeface="Arial"/>
              <a:buNone/>
            </a:pPr>
            <a:r>
              <a:t/>
            </a:r>
            <a:endParaRPr/>
          </a:p>
          <a:p>
            <a:pPr indent="0" lvl="0" marL="0" marR="0" rtl="0" algn="l">
              <a:lnSpc>
                <a:spcPct val="100000"/>
              </a:lnSpc>
              <a:spcBef>
                <a:spcPts val="0"/>
              </a:spcBef>
              <a:spcAft>
                <a:spcPts val="0"/>
              </a:spcAft>
              <a:buClr>
                <a:srgbClr val="000000"/>
              </a:buClr>
              <a:buFont typeface="Arial"/>
              <a:buNone/>
            </a:pPr>
            <a:r>
              <a:t/>
            </a:r>
            <a:endParaRPr/>
          </a:p>
        </p:txBody>
      </p:sp>
      <p:sp>
        <p:nvSpPr>
          <p:cNvPr id="439" name="Google Shape;439;p37"/>
          <p:cNvSpPr txBox="1"/>
          <p:nvPr/>
        </p:nvSpPr>
        <p:spPr>
          <a:xfrm>
            <a:off x="5767675" y="4446150"/>
            <a:ext cx="3253200" cy="53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950">
                <a:solidFill>
                  <a:srgbClr val="222222"/>
                </a:solidFill>
                <a:highlight>
                  <a:srgbClr val="FFFFFF"/>
                </a:highlight>
              </a:rPr>
              <a:t>Mikolov, Tomas; et al. "Efficient Estimation of Word Representations in Vector Space". </a:t>
            </a:r>
            <a:r>
              <a:rPr lang="en-US" sz="950" u="sng">
                <a:solidFill>
                  <a:srgbClr val="0B0080"/>
                </a:solidFill>
                <a:highlight>
                  <a:srgbClr val="FFFFFF"/>
                </a:highlight>
                <a:hlinkClick r:id="rId4"/>
              </a:rPr>
              <a:t>arXiv</a:t>
            </a:r>
            <a:r>
              <a:rPr lang="en-US" sz="950">
                <a:solidFill>
                  <a:srgbClr val="222222"/>
                </a:solidFill>
                <a:highlight>
                  <a:srgbClr val="FFFFFF"/>
                </a:highlight>
              </a:rPr>
              <a:t>:</a:t>
            </a:r>
            <a:r>
              <a:rPr lang="en-US" sz="950" u="sng">
                <a:solidFill>
                  <a:srgbClr val="663366"/>
                </a:solidFill>
                <a:highlight>
                  <a:srgbClr val="FFFFFF"/>
                </a:highlight>
                <a:hlinkClick r:id="rId5"/>
              </a:rPr>
              <a:t>1301.3781</a:t>
            </a:r>
            <a:endParaRPr/>
          </a:p>
        </p:txBody>
      </p:sp>
      <p:sp>
        <p:nvSpPr>
          <p:cNvPr id="440" name="Google Shape;440;p37"/>
          <p:cNvSpPr txBox="1"/>
          <p:nvPr/>
        </p:nvSpPr>
        <p:spPr>
          <a:xfrm>
            <a:off x="100100" y="4491150"/>
            <a:ext cx="4842900" cy="53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950">
                <a:solidFill>
                  <a:srgbClr val="222222"/>
                </a:solidFill>
                <a:highlight>
                  <a:srgbClr val="FFFFFF"/>
                </a:highlight>
              </a:rPr>
              <a:t>Mikolov, Tomas; Sutskever, Ilya; Chen, Kai; Corrado, Greg S.; Dean, Jeff (2013). </a:t>
            </a:r>
            <a:r>
              <a:rPr i="1" lang="en-US" sz="950">
                <a:solidFill>
                  <a:srgbClr val="222222"/>
                </a:solidFill>
                <a:highlight>
                  <a:srgbClr val="FFFFFF"/>
                </a:highlight>
              </a:rPr>
              <a:t>Distributed representations of words and phrases and their compositionality</a:t>
            </a:r>
            <a:r>
              <a:rPr lang="en-US" sz="950">
                <a:solidFill>
                  <a:srgbClr val="222222"/>
                </a:solidFill>
                <a:highlight>
                  <a:srgbClr val="FFFFFF"/>
                </a:highlight>
              </a:rPr>
              <a:t>. </a:t>
            </a:r>
            <a:r>
              <a:rPr lang="en-US" sz="950" u="sng">
                <a:solidFill>
                  <a:srgbClr val="0B0080"/>
                </a:solidFill>
                <a:highlight>
                  <a:srgbClr val="FFFFFF"/>
                </a:highlight>
                <a:hlinkClick r:id="rId6"/>
              </a:rPr>
              <a:t>Advances in Neural Information Processing Systems</a:t>
            </a:r>
            <a:r>
              <a:rPr lang="en-US" sz="950">
                <a:solidFill>
                  <a:srgbClr val="222222"/>
                </a:solidFill>
                <a:highlight>
                  <a:srgbClr val="FFFFFF"/>
                </a:highlight>
              </a:rPr>
              <a:t>. </a:t>
            </a:r>
            <a:r>
              <a:rPr lang="en-US" sz="950" u="sng">
                <a:solidFill>
                  <a:srgbClr val="0B0080"/>
                </a:solidFill>
                <a:highlight>
                  <a:srgbClr val="FFFFFF"/>
                </a:highlight>
                <a:hlinkClick r:id="rId7"/>
              </a:rPr>
              <a:t>arXiv</a:t>
            </a:r>
            <a:r>
              <a:rPr lang="en-US" sz="950">
                <a:solidFill>
                  <a:srgbClr val="222222"/>
                </a:solidFill>
                <a:highlight>
                  <a:srgbClr val="FFFFFF"/>
                </a:highlight>
              </a:rPr>
              <a:t>:</a:t>
            </a:r>
            <a:r>
              <a:rPr lang="en-US" sz="950" u="sng">
                <a:solidFill>
                  <a:srgbClr val="663366"/>
                </a:solidFill>
                <a:highlight>
                  <a:srgbClr val="FFFFFF"/>
                </a:highlight>
                <a:hlinkClick r:id="rId8"/>
              </a:rPr>
              <a:t>1310.4546</a:t>
            </a:r>
            <a:endParaRPr/>
          </a:p>
        </p:txBody>
      </p:sp>
      <p:pic>
        <p:nvPicPr>
          <p:cNvPr id="441" name="Google Shape;441;p37"/>
          <p:cNvPicPr preferRelativeResize="0"/>
          <p:nvPr/>
        </p:nvPicPr>
        <p:blipFill>
          <a:blip r:embed="rId9">
            <a:alphaModFix/>
          </a:blip>
          <a:stretch>
            <a:fillRect/>
          </a:stretch>
        </p:blipFill>
        <p:spPr>
          <a:xfrm>
            <a:off x="64700" y="58250"/>
            <a:ext cx="535500" cy="535500"/>
          </a:xfrm>
          <a:prstGeom prst="rect">
            <a:avLst/>
          </a:prstGeom>
          <a:noFill/>
          <a:ln>
            <a:noFill/>
          </a:ln>
        </p:spPr>
      </p:pic>
      <p:pic>
        <p:nvPicPr>
          <p:cNvPr id="442" name="Google Shape;442;p37"/>
          <p:cNvPicPr preferRelativeResize="0"/>
          <p:nvPr/>
        </p:nvPicPr>
        <p:blipFill>
          <a:blip r:embed="rId10">
            <a:alphaModFix/>
          </a:blip>
          <a:stretch>
            <a:fillRect/>
          </a:stretch>
        </p:blipFill>
        <p:spPr>
          <a:xfrm>
            <a:off x="2074000" y="1670932"/>
            <a:ext cx="2778351" cy="2753775"/>
          </a:xfrm>
          <a:prstGeom prst="rect">
            <a:avLst/>
          </a:prstGeom>
          <a:noFill/>
          <a:ln>
            <a:noFill/>
          </a:ln>
        </p:spPr>
      </p:pic>
      <p:pic>
        <p:nvPicPr>
          <p:cNvPr id="443" name="Google Shape;443;p37"/>
          <p:cNvPicPr preferRelativeResize="0"/>
          <p:nvPr/>
        </p:nvPicPr>
        <p:blipFill>
          <a:blip r:embed="rId11">
            <a:alphaModFix/>
          </a:blip>
          <a:stretch>
            <a:fillRect/>
          </a:stretch>
        </p:blipFill>
        <p:spPr>
          <a:xfrm>
            <a:off x="4943000" y="1559600"/>
            <a:ext cx="2931550" cy="2931550"/>
          </a:xfrm>
          <a:prstGeom prst="rect">
            <a:avLst/>
          </a:prstGeom>
          <a:noFill/>
          <a:ln>
            <a:noFill/>
          </a:ln>
        </p:spPr>
      </p:pic>
      <p:sp>
        <p:nvSpPr>
          <p:cNvPr id="444" name="Google Shape;444;p37"/>
          <p:cNvSpPr/>
          <p:nvPr/>
        </p:nvSpPr>
        <p:spPr>
          <a:xfrm>
            <a:off x="4891175" y="1623925"/>
            <a:ext cx="2827500" cy="28221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pic>
        <p:nvPicPr>
          <p:cNvPr id="52" name="Google Shape;52;p11"/>
          <p:cNvPicPr preferRelativeResize="0"/>
          <p:nvPr/>
        </p:nvPicPr>
        <p:blipFill>
          <a:blip r:embed="rId3">
            <a:alphaModFix/>
          </a:blip>
          <a:stretch>
            <a:fillRect/>
          </a:stretch>
        </p:blipFill>
        <p:spPr>
          <a:xfrm>
            <a:off x="1931075" y="83100"/>
            <a:ext cx="5210175" cy="4772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9" name="Shape 449"/>
        <p:cNvGrpSpPr/>
        <p:nvPr/>
      </p:nvGrpSpPr>
      <p:grpSpPr>
        <a:xfrm>
          <a:off x="0" y="0"/>
          <a:ext cx="0" cy="0"/>
          <a:chOff x="0" y="0"/>
          <a:chExt cx="0" cy="0"/>
        </a:xfrm>
      </p:grpSpPr>
      <p:cxnSp>
        <p:nvCxnSpPr>
          <p:cNvPr id="450" name="Google Shape;450;p38"/>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451" name="Google Shape;451;p38"/>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The idea of context works!</a:t>
            </a:r>
            <a:endParaRPr b="0" i="0" sz="1400" u="none" cap="none" strike="noStrike">
              <a:solidFill>
                <a:srgbClr val="000000"/>
              </a:solidFill>
              <a:latin typeface="Arial"/>
              <a:ea typeface="Arial"/>
              <a:cs typeface="Arial"/>
              <a:sym typeface="Arial"/>
            </a:endParaRPr>
          </a:p>
        </p:txBody>
      </p:sp>
      <p:pic>
        <p:nvPicPr>
          <p:cNvPr id="452" name="Google Shape;452;p38"/>
          <p:cNvPicPr preferRelativeResize="0"/>
          <p:nvPr/>
        </p:nvPicPr>
        <p:blipFill>
          <a:blip r:embed="rId4">
            <a:alphaModFix/>
          </a:blip>
          <a:stretch>
            <a:fillRect/>
          </a:stretch>
        </p:blipFill>
        <p:spPr>
          <a:xfrm>
            <a:off x="64700" y="58250"/>
            <a:ext cx="535500" cy="535500"/>
          </a:xfrm>
          <a:prstGeom prst="rect">
            <a:avLst/>
          </a:prstGeom>
          <a:noFill/>
          <a:ln>
            <a:noFill/>
          </a:ln>
        </p:spPr>
      </p:pic>
      <p:pic>
        <p:nvPicPr>
          <p:cNvPr id="453" name="Google Shape;453;p38"/>
          <p:cNvPicPr preferRelativeResize="0"/>
          <p:nvPr/>
        </p:nvPicPr>
        <p:blipFill>
          <a:blip r:embed="rId5">
            <a:alphaModFix/>
          </a:blip>
          <a:stretch>
            <a:fillRect/>
          </a:stretch>
        </p:blipFill>
        <p:spPr>
          <a:xfrm>
            <a:off x="2542713" y="726074"/>
            <a:ext cx="4048125" cy="657225"/>
          </a:xfrm>
          <a:prstGeom prst="rect">
            <a:avLst/>
          </a:prstGeom>
          <a:noFill/>
          <a:ln>
            <a:noFill/>
          </a:ln>
        </p:spPr>
      </p:pic>
      <p:sp>
        <p:nvSpPr>
          <p:cNvPr id="454" name="Google Shape;454;p38"/>
          <p:cNvSpPr txBox="1"/>
          <p:nvPr/>
        </p:nvSpPr>
        <p:spPr>
          <a:xfrm>
            <a:off x="770350" y="2069975"/>
            <a:ext cx="5355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a:t>
            </a:r>
            <a:endParaRPr/>
          </a:p>
        </p:txBody>
      </p:sp>
      <p:sp>
        <p:nvSpPr>
          <p:cNvPr id="455" name="Google Shape;455;p38"/>
          <p:cNvSpPr txBox="1"/>
          <p:nvPr/>
        </p:nvSpPr>
        <p:spPr>
          <a:xfrm>
            <a:off x="770350" y="2467300"/>
            <a:ext cx="5979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quick</a:t>
            </a:r>
            <a:endParaRPr/>
          </a:p>
        </p:txBody>
      </p:sp>
      <p:sp>
        <p:nvSpPr>
          <p:cNvPr id="456" name="Google Shape;456;p38"/>
          <p:cNvSpPr txBox="1"/>
          <p:nvPr/>
        </p:nvSpPr>
        <p:spPr>
          <a:xfrm>
            <a:off x="3161850" y="2826950"/>
            <a:ext cx="6999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brown</a:t>
            </a:r>
            <a:endParaRPr/>
          </a:p>
        </p:txBody>
      </p:sp>
      <p:sp>
        <p:nvSpPr>
          <p:cNvPr id="457" name="Google Shape;457;p38"/>
          <p:cNvSpPr txBox="1"/>
          <p:nvPr/>
        </p:nvSpPr>
        <p:spPr>
          <a:xfrm>
            <a:off x="770350" y="3261950"/>
            <a:ext cx="4353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fox</a:t>
            </a:r>
            <a:endParaRPr/>
          </a:p>
        </p:txBody>
      </p:sp>
      <p:sp>
        <p:nvSpPr>
          <p:cNvPr id="458" name="Google Shape;458;p38"/>
          <p:cNvSpPr txBox="1"/>
          <p:nvPr/>
        </p:nvSpPr>
        <p:spPr>
          <a:xfrm>
            <a:off x="770350" y="3659275"/>
            <a:ext cx="6999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jumps</a:t>
            </a:r>
            <a:endParaRPr/>
          </a:p>
        </p:txBody>
      </p:sp>
      <p:sp>
        <p:nvSpPr>
          <p:cNvPr id="459" name="Google Shape;459;p38"/>
          <p:cNvSpPr/>
          <p:nvPr/>
        </p:nvSpPr>
        <p:spPr>
          <a:xfrm>
            <a:off x="2076650" y="2096750"/>
            <a:ext cx="227700" cy="18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hidden</a:t>
            </a:r>
            <a:endParaRPr/>
          </a:p>
        </p:txBody>
      </p:sp>
      <p:sp>
        <p:nvSpPr>
          <p:cNvPr id="460" name="Google Shape;460;p38"/>
          <p:cNvSpPr txBox="1"/>
          <p:nvPr/>
        </p:nvSpPr>
        <p:spPr>
          <a:xfrm>
            <a:off x="6898150" y="2032300"/>
            <a:ext cx="5355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a:t>
            </a:r>
            <a:endParaRPr/>
          </a:p>
        </p:txBody>
      </p:sp>
      <p:sp>
        <p:nvSpPr>
          <p:cNvPr id="461" name="Google Shape;461;p38"/>
          <p:cNvSpPr txBox="1"/>
          <p:nvPr/>
        </p:nvSpPr>
        <p:spPr>
          <a:xfrm>
            <a:off x="6898150" y="2429625"/>
            <a:ext cx="5979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quick</a:t>
            </a:r>
            <a:endParaRPr/>
          </a:p>
        </p:txBody>
      </p:sp>
      <p:sp>
        <p:nvSpPr>
          <p:cNvPr id="462" name="Google Shape;462;p38"/>
          <p:cNvSpPr txBox="1"/>
          <p:nvPr/>
        </p:nvSpPr>
        <p:spPr>
          <a:xfrm>
            <a:off x="4921975" y="2877950"/>
            <a:ext cx="6999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brown</a:t>
            </a:r>
            <a:endParaRPr/>
          </a:p>
        </p:txBody>
      </p:sp>
      <p:sp>
        <p:nvSpPr>
          <p:cNvPr id="463" name="Google Shape;463;p38"/>
          <p:cNvSpPr txBox="1"/>
          <p:nvPr/>
        </p:nvSpPr>
        <p:spPr>
          <a:xfrm>
            <a:off x="6898150" y="3224275"/>
            <a:ext cx="6999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fox</a:t>
            </a:r>
            <a:endParaRPr/>
          </a:p>
        </p:txBody>
      </p:sp>
      <p:sp>
        <p:nvSpPr>
          <p:cNvPr id="464" name="Google Shape;464;p38"/>
          <p:cNvSpPr txBox="1"/>
          <p:nvPr/>
        </p:nvSpPr>
        <p:spPr>
          <a:xfrm>
            <a:off x="6898150" y="3621600"/>
            <a:ext cx="6999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jumps</a:t>
            </a:r>
            <a:endParaRPr/>
          </a:p>
        </p:txBody>
      </p:sp>
      <p:sp>
        <p:nvSpPr>
          <p:cNvPr id="465" name="Google Shape;465;p38"/>
          <p:cNvSpPr/>
          <p:nvPr/>
        </p:nvSpPr>
        <p:spPr>
          <a:xfrm>
            <a:off x="6108250" y="2198875"/>
            <a:ext cx="227700" cy="182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hidden</a:t>
            </a:r>
            <a:endParaRPr/>
          </a:p>
        </p:txBody>
      </p:sp>
      <p:cxnSp>
        <p:nvCxnSpPr>
          <p:cNvPr id="466" name="Google Shape;466;p38"/>
          <p:cNvCxnSpPr/>
          <p:nvPr/>
        </p:nvCxnSpPr>
        <p:spPr>
          <a:xfrm>
            <a:off x="4334200" y="1567550"/>
            <a:ext cx="0" cy="3088200"/>
          </a:xfrm>
          <a:prstGeom prst="straightConnector1">
            <a:avLst/>
          </a:prstGeom>
          <a:noFill/>
          <a:ln cap="flat" cmpd="sng" w="9525">
            <a:solidFill>
              <a:schemeClr val="dk2"/>
            </a:solidFill>
            <a:prstDash val="solid"/>
            <a:round/>
            <a:headEnd len="med" w="med" type="none"/>
            <a:tailEnd len="med" w="med" type="none"/>
          </a:ln>
        </p:spPr>
      </p:cxnSp>
      <p:cxnSp>
        <p:nvCxnSpPr>
          <p:cNvPr id="467" name="Google Shape;467;p38"/>
          <p:cNvCxnSpPr>
            <a:stCxn id="454" idx="3"/>
          </p:cNvCxnSpPr>
          <p:nvPr/>
        </p:nvCxnSpPr>
        <p:spPr>
          <a:xfrm>
            <a:off x="1305850" y="2254175"/>
            <a:ext cx="797700" cy="351600"/>
          </a:xfrm>
          <a:prstGeom prst="straightConnector1">
            <a:avLst/>
          </a:prstGeom>
          <a:noFill/>
          <a:ln cap="flat" cmpd="sng" w="9525">
            <a:solidFill>
              <a:schemeClr val="dk2"/>
            </a:solidFill>
            <a:prstDash val="solid"/>
            <a:round/>
            <a:headEnd len="med" w="med" type="none"/>
            <a:tailEnd len="med" w="med" type="triangle"/>
          </a:ln>
        </p:spPr>
      </p:cxnSp>
      <p:cxnSp>
        <p:nvCxnSpPr>
          <p:cNvPr id="468" name="Google Shape;468;p38"/>
          <p:cNvCxnSpPr>
            <a:stCxn id="455" idx="3"/>
          </p:cNvCxnSpPr>
          <p:nvPr/>
        </p:nvCxnSpPr>
        <p:spPr>
          <a:xfrm>
            <a:off x="1368250" y="2651500"/>
            <a:ext cx="715200" cy="135300"/>
          </a:xfrm>
          <a:prstGeom prst="straightConnector1">
            <a:avLst/>
          </a:prstGeom>
          <a:noFill/>
          <a:ln cap="flat" cmpd="sng" w="9525">
            <a:solidFill>
              <a:schemeClr val="dk2"/>
            </a:solidFill>
            <a:prstDash val="solid"/>
            <a:round/>
            <a:headEnd len="med" w="med" type="none"/>
            <a:tailEnd len="med" w="med" type="triangle"/>
          </a:ln>
        </p:spPr>
      </p:cxnSp>
      <p:cxnSp>
        <p:nvCxnSpPr>
          <p:cNvPr id="469" name="Google Shape;469;p38"/>
          <p:cNvCxnSpPr>
            <a:stCxn id="457" idx="3"/>
          </p:cNvCxnSpPr>
          <p:nvPr/>
        </p:nvCxnSpPr>
        <p:spPr>
          <a:xfrm flipH="1" rot="10800000">
            <a:off x="1205650" y="3269150"/>
            <a:ext cx="830700" cy="177000"/>
          </a:xfrm>
          <a:prstGeom prst="straightConnector1">
            <a:avLst/>
          </a:prstGeom>
          <a:noFill/>
          <a:ln cap="flat" cmpd="sng" w="9525">
            <a:solidFill>
              <a:schemeClr val="dk2"/>
            </a:solidFill>
            <a:prstDash val="solid"/>
            <a:round/>
            <a:headEnd len="med" w="med" type="none"/>
            <a:tailEnd len="med" w="med" type="triangle"/>
          </a:ln>
        </p:spPr>
      </p:cxnSp>
      <p:cxnSp>
        <p:nvCxnSpPr>
          <p:cNvPr id="470" name="Google Shape;470;p38"/>
          <p:cNvCxnSpPr>
            <a:stCxn id="458" idx="3"/>
          </p:cNvCxnSpPr>
          <p:nvPr/>
        </p:nvCxnSpPr>
        <p:spPr>
          <a:xfrm flipH="1" rot="10800000">
            <a:off x="1470250" y="3556975"/>
            <a:ext cx="606300" cy="2865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38"/>
          <p:cNvCxnSpPr>
            <a:stCxn id="459" idx="3"/>
            <a:endCxn id="456" idx="1"/>
          </p:cNvCxnSpPr>
          <p:nvPr/>
        </p:nvCxnSpPr>
        <p:spPr>
          <a:xfrm>
            <a:off x="2304350" y="3011150"/>
            <a:ext cx="857400" cy="0"/>
          </a:xfrm>
          <a:prstGeom prst="straightConnector1">
            <a:avLst/>
          </a:prstGeom>
          <a:noFill/>
          <a:ln cap="flat" cmpd="sng" w="9525">
            <a:solidFill>
              <a:schemeClr val="dk2"/>
            </a:solidFill>
            <a:prstDash val="solid"/>
            <a:round/>
            <a:headEnd len="med" w="med" type="none"/>
            <a:tailEnd len="med" w="med" type="triangle"/>
          </a:ln>
        </p:spPr>
      </p:cxnSp>
      <p:cxnSp>
        <p:nvCxnSpPr>
          <p:cNvPr id="472" name="Google Shape;472;p38"/>
          <p:cNvCxnSpPr>
            <a:stCxn id="462" idx="3"/>
            <a:endCxn id="465" idx="1"/>
          </p:cNvCxnSpPr>
          <p:nvPr/>
        </p:nvCxnSpPr>
        <p:spPr>
          <a:xfrm>
            <a:off x="5621875" y="3062150"/>
            <a:ext cx="486300" cy="51000"/>
          </a:xfrm>
          <a:prstGeom prst="straightConnector1">
            <a:avLst/>
          </a:prstGeom>
          <a:noFill/>
          <a:ln cap="flat" cmpd="sng" w="9525">
            <a:solidFill>
              <a:schemeClr val="dk2"/>
            </a:solidFill>
            <a:prstDash val="solid"/>
            <a:round/>
            <a:headEnd len="med" w="med" type="none"/>
            <a:tailEnd len="med" w="med" type="triangle"/>
          </a:ln>
        </p:spPr>
      </p:cxnSp>
      <p:cxnSp>
        <p:nvCxnSpPr>
          <p:cNvPr id="473" name="Google Shape;473;p38"/>
          <p:cNvCxnSpPr>
            <a:endCxn id="460" idx="1"/>
          </p:cNvCxnSpPr>
          <p:nvPr/>
        </p:nvCxnSpPr>
        <p:spPr>
          <a:xfrm flipH="1" rot="10800000">
            <a:off x="6343750" y="2216500"/>
            <a:ext cx="554400" cy="355800"/>
          </a:xfrm>
          <a:prstGeom prst="straightConnector1">
            <a:avLst/>
          </a:prstGeom>
          <a:noFill/>
          <a:ln cap="flat" cmpd="sng" w="9525">
            <a:solidFill>
              <a:schemeClr val="dk2"/>
            </a:solidFill>
            <a:prstDash val="solid"/>
            <a:round/>
            <a:headEnd len="med" w="med" type="none"/>
            <a:tailEnd len="med" w="med" type="triangle"/>
          </a:ln>
        </p:spPr>
      </p:cxnSp>
      <p:cxnSp>
        <p:nvCxnSpPr>
          <p:cNvPr id="474" name="Google Shape;474;p38"/>
          <p:cNvCxnSpPr>
            <a:endCxn id="461" idx="1"/>
          </p:cNvCxnSpPr>
          <p:nvPr/>
        </p:nvCxnSpPr>
        <p:spPr>
          <a:xfrm flipH="1" rot="10800000">
            <a:off x="6350650" y="2613825"/>
            <a:ext cx="547500" cy="206400"/>
          </a:xfrm>
          <a:prstGeom prst="straightConnector1">
            <a:avLst/>
          </a:prstGeom>
          <a:noFill/>
          <a:ln cap="flat" cmpd="sng" w="9525">
            <a:solidFill>
              <a:schemeClr val="dk2"/>
            </a:solidFill>
            <a:prstDash val="solid"/>
            <a:round/>
            <a:headEnd len="med" w="med" type="none"/>
            <a:tailEnd len="med" w="med" type="triangle"/>
          </a:ln>
        </p:spPr>
      </p:cxnSp>
      <p:cxnSp>
        <p:nvCxnSpPr>
          <p:cNvPr id="475" name="Google Shape;475;p38"/>
          <p:cNvCxnSpPr>
            <a:endCxn id="463" idx="1"/>
          </p:cNvCxnSpPr>
          <p:nvPr/>
        </p:nvCxnSpPr>
        <p:spPr>
          <a:xfrm>
            <a:off x="6363850" y="3316075"/>
            <a:ext cx="534300" cy="92400"/>
          </a:xfrm>
          <a:prstGeom prst="straightConnector1">
            <a:avLst/>
          </a:prstGeom>
          <a:noFill/>
          <a:ln cap="flat" cmpd="sng" w="9525">
            <a:solidFill>
              <a:schemeClr val="dk2"/>
            </a:solidFill>
            <a:prstDash val="solid"/>
            <a:round/>
            <a:headEnd len="med" w="med" type="none"/>
            <a:tailEnd len="med" w="med" type="triangle"/>
          </a:ln>
        </p:spPr>
      </p:cxnSp>
      <p:cxnSp>
        <p:nvCxnSpPr>
          <p:cNvPr id="476" name="Google Shape;476;p38"/>
          <p:cNvCxnSpPr>
            <a:endCxn id="464" idx="1"/>
          </p:cNvCxnSpPr>
          <p:nvPr/>
        </p:nvCxnSpPr>
        <p:spPr>
          <a:xfrm>
            <a:off x="6357250" y="3637500"/>
            <a:ext cx="540900" cy="168300"/>
          </a:xfrm>
          <a:prstGeom prst="straightConnector1">
            <a:avLst/>
          </a:prstGeom>
          <a:noFill/>
          <a:ln cap="flat" cmpd="sng" w="9525">
            <a:solidFill>
              <a:schemeClr val="dk2"/>
            </a:solidFill>
            <a:prstDash val="solid"/>
            <a:round/>
            <a:headEnd len="med" w="med" type="none"/>
            <a:tailEnd len="med" w="med" type="triangle"/>
          </a:ln>
        </p:spPr>
      </p:cxnSp>
      <p:sp>
        <p:nvSpPr>
          <p:cNvPr id="477" name="Google Shape;477;p38"/>
          <p:cNvSpPr txBox="1"/>
          <p:nvPr/>
        </p:nvSpPr>
        <p:spPr>
          <a:xfrm>
            <a:off x="1674725" y="4364925"/>
            <a:ext cx="9312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CBOW</a:t>
            </a:r>
            <a:endParaRPr/>
          </a:p>
        </p:txBody>
      </p:sp>
      <p:sp>
        <p:nvSpPr>
          <p:cNvPr id="478" name="Google Shape;478;p38"/>
          <p:cNvSpPr txBox="1"/>
          <p:nvPr/>
        </p:nvSpPr>
        <p:spPr>
          <a:xfrm>
            <a:off x="5806275" y="4289550"/>
            <a:ext cx="1092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SkipGram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3" name="Shape 483"/>
        <p:cNvGrpSpPr/>
        <p:nvPr/>
      </p:nvGrpSpPr>
      <p:grpSpPr>
        <a:xfrm>
          <a:off x="0" y="0"/>
          <a:ext cx="0" cy="0"/>
          <a:chOff x="0" y="0"/>
          <a:chExt cx="0" cy="0"/>
        </a:xfrm>
      </p:grpSpPr>
      <p:cxnSp>
        <p:nvCxnSpPr>
          <p:cNvPr id="484" name="Google Shape;484;p39"/>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485" name="Google Shape;485;p39"/>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Feature extraction in NLP with DL</a:t>
            </a:r>
            <a:endParaRPr b="0" i="0" sz="1400" u="none" cap="none" strike="noStrike">
              <a:solidFill>
                <a:srgbClr val="000000"/>
              </a:solidFill>
              <a:latin typeface="Arial"/>
              <a:ea typeface="Arial"/>
              <a:cs typeface="Arial"/>
              <a:sym typeface="Arial"/>
            </a:endParaRPr>
          </a:p>
        </p:txBody>
      </p:sp>
      <p:pic>
        <p:nvPicPr>
          <p:cNvPr id="486" name="Google Shape;486;p39"/>
          <p:cNvPicPr preferRelativeResize="0"/>
          <p:nvPr/>
        </p:nvPicPr>
        <p:blipFill>
          <a:blip r:embed="rId4">
            <a:alphaModFix/>
          </a:blip>
          <a:stretch>
            <a:fillRect/>
          </a:stretch>
        </p:blipFill>
        <p:spPr>
          <a:xfrm>
            <a:off x="64700" y="58250"/>
            <a:ext cx="535500" cy="535500"/>
          </a:xfrm>
          <a:prstGeom prst="rect">
            <a:avLst/>
          </a:prstGeom>
          <a:noFill/>
          <a:ln>
            <a:noFill/>
          </a:ln>
        </p:spPr>
      </p:pic>
      <p:pic>
        <p:nvPicPr>
          <p:cNvPr id="487" name="Google Shape;487;p39"/>
          <p:cNvPicPr preferRelativeResize="0"/>
          <p:nvPr/>
        </p:nvPicPr>
        <p:blipFill>
          <a:blip r:embed="rId5">
            <a:alphaModFix/>
          </a:blip>
          <a:stretch>
            <a:fillRect/>
          </a:stretch>
        </p:blipFill>
        <p:spPr>
          <a:xfrm>
            <a:off x="1078100" y="871449"/>
            <a:ext cx="6848475" cy="3857625"/>
          </a:xfrm>
          <a:prstGeom prst="rect">
            <a:avLst/>
          </a:prstGeom>
          <a:noFill/>
          <a:ln>
            <a:noFill/>
          </a:ln>
        </p:spPr>
      </p:pic>
      <p:sp>
        <p:nvSpPr>
          <p:cNvPr id="488" name="Google Shape;488;p39"/>
          <p:cNvSpPr txBox="1"/>
          <p:nvPr/>
        </p:nvSpPr>
        <p:spPr>
          <a:xfrm>
            <a:off x="51450" y="4757800"/>
            <a:ext cx="9041100" cy="25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0000FF"/>
                </a:solidFill>
              </a:rPr>
              <a:t>https://lilianweng.github.io/lil-log/2017/10/15/learning-word-embedding.html#count-based-vector-space-model</a:t>
            </a:r>
            <a:endParaRPr sz="1000">
              <a:solidFill>
                <a:srgbClr val="0000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3" name="Shape 493"/>
        <p:cNvGrpSpPr/>
        <p:nvPr/>
      </p:nvGrpSpPr>
      <p:grpSpPr>
        <a:xfrm>
          <a:off x="0" y="0"/>
          <a:ext cx="0" cy="0"/>
          <a:chOff x="0" y="0"/>
          <a:chExt cx="0" cy="0"/>
        </a:xfrm>
      </p:grpSpPr>
      <p:cxnSp>
        <p:nvCxnSpPr>
          <p:cNvPr id="494" name="Google Shape;494;p40"/>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495" name="Google Shape;495;p40"/>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Word2Vec features</a:t>
            </a:r>
            <a:endParaRPr b="0" i="0" sz="1400" u="none" cap="none" strike="noStrike">
              <a:solidFill>
                <a:srgbClr val="000000"/>
              </a:solidFill>
              <a:latin typeface="Arial"/>
              <a:ea typeface="Arial"/>
              <a:cs typeface="Arial"/>
              <a:sym typeface="Arial"/>
            </a:endParaRPr>
          </a:p>
        </p:txBody>
      </p:sp>
      <p:pic>
        <p:nvPicPr>
          <p:cNvPr id="496" name="Google Shape;496;p40"/>
          <p:cNvPicPr preferRelativeResize="0"/>
          <p:nvPr/>
        </p:nvPicPr>
        <p:blipFill>
          <a:blip r:embed="rId4">
            <a:alphaModFix/>
          </a:blip>
          <a:stretch>
            <a:fillRect/>
          </a:stretch>
        </p:blipFill>
        <p:spPr>
          <a:xfrm>
            <a:off x="53825" y="97125"/>
            <a:ext cx="490625" cy="490625"/>
          </a:xfrm>
          <a:prstGeom prst="rect">
            <a:avLst/>
          </a:prstGeom>
          <a:noFill/>
          <a:ln>
            <a:noFill/>
          </a:ln>
        </p:spPr>
      </p:pic>
      <p:pic>
        <p:nvPicPr>
          <p:cNvPr id="497" name="Google Shape;497;p40"/>
          <p:cNvPicPr preferRelativeResize="0"/>
          <p:nvPr/>
        </p:nvPicPr>
        <p:blipFill>
          <a:blip r:embed="rId5">
            <a:alphaModFix/>
          </a:blip>
          <a:stretch>
            <a:fillRect/>
          </a:stretch>
        </p:blipFill>
        <p:spPr>
          <a:xfrm>
            <a:off x="1189725" y="1484075"/>
            <a:ext cx="3399525" cy="2224100"/>
          </a:xfrm>
          <a:prstGeom prst="rect">
            <a:avLst/>
          </a:prstGeom>
          <a:noFill/>
          <a:ln>
            <a:noFill/>
          </a:ln>
        </p:spPr>
      </p:pic>
      <p:sp>
        <p:nvSpPr>
          <p:cNvPr id="498" name="Google Shape;498;p40"/>
          <p:cNvSpPr txBox="1"/>
          <p:nvPr/>
        </p:nvSpPr>
        <p:spPr>
          <a:xfrm>
            <a:off x="271725" y="640500"/>
            <a:ext cx="34419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One hot vector representation of words</a:t>
            </a:r>
            <a:endParaRPr/>
          </a:p>
        </p:txBody>
      </p:sp>
      <p:pic>
        <p:nvPicPr>
          <p:cNvPr id="499" name="Google Shape;499;p40"/>
          <p:cNvPicPr preferRelativeResize="0"/>
          <p:nvPr/>
        </p:nvPicPr>
        <p:blipFill>
          <a:blip r:embed="rId6">
            <a:alphaModFix/>
          </a:blip>
          <a:stretch>
            <a:fillRect/>
          </a:stretch>
        </p:blipFill>
        <p:spPr>
          <a:xfrm>
            <a:off x="4618725" y="1140074"/>
            <a:ext cx="2724150" cy="3248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4" name="Shape 504"/>
        <p:cNvGrpSpPr/>
        <p:nvPr/>
      </p:nvGrpSpPr>
      <p:grpSpPr>
        <a:xfrm>
          <a:off x="0" y="0"/>
          <a:ext cx="0" cy="0"/>
          <a:chOff x="0" y="0"/>
          <a:chExt cx="0" cy="0"/>
        </a:xfrm>
      </p:grpSpPr>
      <p:cxnSp>
        <p:nvCxnSpPr>
          <p:cNvPr id="505" name="Google Shape;505;p41"/>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506" name="Google Shape;506;p41"/>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Word2Vec NN architecture</a:t>
            </a:r>
            <a:endParaRPr b="0" i="0" sz="1400" u="none" cap="none" strike="noStrike">
              <a:solidFill>
                <a:srgbClr val="000000"/>
              </a:solidFill>
              <a:latin typeface="Arial"/>
              <a:ea typeface="Arial"/>
              <a:cs typeface="Arial"/>
              <a:sym typeface="Arial"/>
            </a:endParaRPr>
          </a:p>
        </p:txBody>
      </p:sp>
      <p:pic>
        <p:nvPicPr>
          <p:cNvPr id="507" name="Google Shape;507;p41"/>
          <p:cNvPicPr preferRelativeResize="0"/>
          <p:nvPr/>
        </p:nvPicPr>
        <p:blipFill>
          <a:blip r:embed="rId4">
            <a:alphaModFix/>
          </a:blip>
          <a:stretch>
            <a:fillRect/>
          </a:stretch>
        </p:blipFill>
        <p:spPr>
          <a:xfrm>
            <a:off x="53825" y="97125"/>
            <a:ext cx="490625" cy="490625"/>
          </a:xfrm>
          <a:prstGeom prst="rect">
            <a:avLst/>
          </a:prstGeom>
          <a:noFill/>
          <a:ln>
            <a:noFill/>
          </a:ln>
        </p:spPr>
      </p:pic>
      <p:pic>
        <p:nvPicPr>
          <p:cNvPr id="508" name="Google Shape;508;p41"/>
          <p:cNvPicPr preferRelativeResize="0"/>
          <p:nvPr/>
        </p:nvPicPr>
        <p:blipFill>
          <a:blip r:embed="rId5">
            <a:alphaModFix/>
          </a:blip>
          <a:stretch>
            <a:fillRect/>
          </a:stretch>
        </p:blipFill>
        <p:spPr>
          <a:xfrm>
            <a:off x="1001525" y="885825"/>
            <a:ext cx="6877050" cy="3371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pic>
        <p:nvPicPr>
          <p:cNvPr id="514" name="Google Shape;514;p42"/>
          <p:cNvPicPr preferRelativeResize="0"/>
          <p:nvPr/>
        </p:nvPicPr>
        <p:blipFill>
          <a:blip r:embed="rId3">
            <a:alphaModFix/>
          </a:blip>
          <a:stretch>
            <a:fillRect/>
          </a:stretch>
        </p:blipFill>
        <p:spPr>
          <a:xfrm>
            <a:off x="0" y="0"/>
            <a:ext cx="483300" cy="483300"/>
          </a:xfrm>
          <a:prstGeom prst="rect">
            <a:avLst/>
          </a:prstGeom>
          <a:noFill/>
          <a:ln>
            <a:noFill/>
          </a:ln>
        </p:spPr>
      </p:pic>
      <p:cxnSp>
        <p:nvCxnSpPr>
          <p:cNvPr id="515" name="Google Shape;515;p42"/>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516" name="Google Shape;516;p42"/>
          <p:cNvSpPr txBox="1"/>
          <p:nvPr/>
        </p:nvSpPr>
        <p:spPr>
          <a:xfrm>
            <a:off x="544450" y="37825"/>
            <a:ext cx="82740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Challenge: Applying probability formula for subsampling.</a:t>
            </a:r>
            <a:endParaRPr b="0" i="0" sz="1400" u="none" cap="none" strike="noStrike">
              <a:solidFill>
                <a:srgbClr val="000000"/>
              </a:solidFill>
              <a:latin typeface="Arial"/>
              <a:ea typeface="Arial"/>
              <a:cs typeface="Arial"/>
              <a:sym typeface="Arial"/>
            </a:endParaRPr>
          </a:p>
        </p:txBody>
      </p:sp>
      <p:sp>
        <p:nvSpPr>
          <p:cNvPr id="517" name="Google Shape;517;p42"/>
          <p:cNvSpPr txBox="1"/>
          <p:nvPr/>
        </p:nvSpPr>
        <p:spPr>
          <a:xfrm>
            <a:off x="176125" y="653450"/>
            <a:ext cx="37653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Subsampling</a:t>
            </a:r>
            <a:endParaRPr/>
          </a:p>
        </p:txBody>
      </p:sp>
      <p:pic>
        <p:nvPicPr>
          <p:cNvPr id="518" name="Google Shape;518;p42"/>
          <p:cNvPicPr preferRelativeResize="0"/>
          <p:nvPr/>
        </p:nvPicPr>
        <p:blipFill>
          <a:blip r:embed="rId4">
            <a:alphaModFix/>
          </a:blip>
          <a:stretch>
            <a:fillRect/>
          </a:stretch>
        </p:blipFill>
        <p:spPr>
          <a:xfrm>
            <a:off x="3367900" y="1080350"/>
            <a:ext cx="1752600" cy="657225"/>
          </a:xfrm>
          <a:prstGeom prst="rect">
            <a:avLst/>
          </a:prstGeom>
          <a:noFill/>
          <a:ln>
            <a:noFill/>
          </a:ln>
        </p:spPr>
      </p:pic>
      <p:sp>
        <p:nvSpPr>
          <p:cNvPr id="519" name="Google Shape;519;p42"/>
          <p:cNvSpPr txBox="1"/>
          <p:nvPr/>
        </p:nvSpPr>
        <p:spPr>
          <a:xfrm>
            <a:off x="472300" y="2224175"/>
            <a:ext cx="8132700" cy="1787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US"/>
              <a:t>Calculate relative </a:t>
            </a:r>
            <a:r>
              <a:rPr lang="en-US"/>
              <a:t>frequencies</a:t>
            </a:r>
            <a:r>
              <a:rPr lang="en-US"/>
              <a:t> of words, i.e. count / total_words.</a:t>
            </a:r>
            <a:endParaRPr/>
          </a:p>
          <a:p>
            <a:pPr indent="-317500" lvl="0" marL="457200" rtl="0" algn="l">
              <a:spcBef>
                <a:spcPts val="0"/>
              </a:spcBef>
              <a:spcAft>
                <a:spcPts val="0"/>
              </a:spcAft>
              <a:buSzPts val="1400"/>
              <a:buAutoNum type="arabicPeriod"/>
            </a:pPr>
            <a:r>
              <a:rPr lang="en-US"/>
              <a:t>Estimate </a:t>
            </a:r>
            <a:r>
              <a:rPr lang="en-US"/>
              <a:t>probabilities</a:t>
            </a:r>
            <a:r>
              <a:rPr lang="en-US"/>
              <a:t> using the formula above. Remember, </a:t>
            </a:r>
            <a:r>
              <a:rPr lang="en-US"/>
              <a:t>threshold</a:t>
            </a:r>
            <a:r>
              <a:rPr lang="en-US"/>
              <a:t> </a:t>
            </a:r>
            <a:r>
              <a:rPr i="1" lang="en-US"/>
              <a:t>t</a:t>
            </a:r>
            <a:r>
              <a:rPr lang="en-US"/>
              <a:t> is a function parameter.</a:t>
            </a:r>
            <a:endParaRPr/>
          </a:p>
          <a:p>
            <a:pPr indent="-317500" lvl="0" marL="457200" rtl="0" algn="l">
              <a:spcBef>
                <a:spcPts val="0"/>
              </a:spcBef>
              <a:spcAft>
                <a:spcPts val="0"/>
              </a:spcAft>
              <a:buSzPts val="1400"/>
              <a:buAutoNum type="arabicPeriod"/>
            </a:pPr>
            <a:r>
              <a:rPr lang="en-US"/>
              <a:t>Filter words in which its probability is less than a</a:t>
            </a:r>
            <a:r>
              <a:rPr lang="en-US"/>
              <a:t> uniformly distributed random number.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4" name="Shape 524"/>
        <p:cNvGrpSpPr/>
        <p:nvPr/>
      </p:nvGrpSpPr>
      <p:grpSpPr>
        <a:xfrm>
          <a:off x="0" y="0"/>
          <a:ext cx="0" cy="0"/>
          <a:chOff x="0" y="0"/>
          <a:chExt cx="0" cy="0"/>
        </a:xfrm>
      </p:grpSpPr>
      <p:cxnSp>
        <p:nvCxnSpPr>
          <p:cNvPr id="525" name="Google Shape;525;p43"/>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526" name="Google Shape;526;p43"/>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Word2Vec: The fake task!</a:t>
            </a:r>
            <a:endParaRPr b="0" i="0" sz="1400" u="none" cap="none" strike="noStrike">
              <a:solidFill>
                <a:srgbClr val="000000"/>
              </a:solidFill>
              <a:latin typeface="Arial"/>
              <a:ea typeface="Arial"/>
              <a:cs typeface="Arial"/>
              <a:sym typeface="Arial"/>
            </a:endParaRPr>
          </a:p>
        </p:txBody>
      </p:sp>
      <p:pic>
        <p:nvPicPr>
          <p:cNvPr id="527" name="Google Shape;527;p43"/>
          <p:cNvPicPr preferRelativeResize="0"/>
          <p:nvPr/>
        </p:nvPicPr>
        <p:blipFill>
          <a:blip r:embed="rId4">
            <a:alphaModFix/>
          </a:blip>
          <a:stretch>
            <a:fillRect/>
          </a:stretch>
        </p:blipFill>
        <p:spPr>
          <a:xfrm>
            <a:off x="53825" y="97125"/>
            <a:ext cx="490625" cy="490625"/>
          </a:xfrm>
          <a:prstGeom prst="rect">
            <a:avLst/>
          </a:prstGeom>
          <a:noFill/>
          <a:ln>
            <a:noFill/>
          </a:ln>
        </p:spPr>
      </p:pic>
      <p:sp>
        <p:nvSpPr>
          <p:cNvPr id="528" name="Google Shape;528;p43"/>
          <p:cNvSpPr txBox="1"/>
          <p:nvPr/>
        </p:nvSpPr>
        <p:spPr>
          <a:xfrm>
            <a:off x="176125" y="650550"/>
            <a:ext cx="37653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Negative Sampling</a:t>
            </a:r>
            <a:endParaRPr/>
          </a:p>
        </p:txBody>
      </p:sp>
      <p:pic>
        <p:nvPicPr>
          <p:cNvPr id="529" name="Google Shape;529;p43"/>
          <p:cNvPicPr preferRelativeResize="0"/>
          <p:nvPr/>
        </p:nvPicPr>
        <p:blipFill>
          <a:blip r:embed="rId5">
            <a:alphaModFix/>
          </a:blip>
          <a:stretch>
            <a:fillRect/>
          </a:stretch>
        </p:blipFill>
        <p:spPr>
          <a:xfrm>
            <a:off x="290425" y="1348200"/>
            <a:ext cx="3399525" cy="2224100"/>
          </a:xfrm>
          <a:prstGeom prst="rect">
            <a:avLst/>
          </a:prstGeom>
          <a:noFill/>
          <a:ln>
            <a:noFill/>
          </a:ln>
        </p:spPr>
      </p:pic>
      <p:pic>
        <p:nvPicPr>
          <p:cNvPr id="530" name="Google Shape;530;p43"/>
          <p:cNvPicPr preferRelativeResize="0"/>
          <p:nvPr/>
        </p:nvPicPr>
        <p:blipFill rotWithShape="1">
          <a:blip r:embed="rId6">
            <a:alphaModFix/>
          </a:blip>
          <a:srcRect b="0" l="0" r="0" t="6164"/>
          <a:stretch/>
        </p:blipFill>
        <p:spPr>
          <a:xfrm>
            <a:off x="3790625" y="695212"/>
            <a:ext cx="2724150" cy="3047838"/>
          </a:xfrm>
          <a:prstGeom prst="rect">
            <a:avLst/>
          </a:prstGeom>
          <a:noFill/>
          <a:ln>
            <a:noFill/>
          </a:ln>
        </p:spPr>
      </p:pic>
      <p:pic>
        <p:nvPicPr>
          <p:cNvPr id="531" name="Google Shape;531;p43"/>
          <p:cNvPicPr preferRelativeResize="0"/>
          <p:nvPr/>
        </p:nvPicPr>
        <p:blipFill>
          <a:blip r:embed="rId7">
            <a:alphaModFix/>
          </a:blip>
          <a:stretch>
            <a:fillRect/>
          </a:stretch>
        </p:blipFill>
        <p:spPr>
          <a:xfrm>
            <a:off x="5933150" y="3356300"/>
            <a:ext cx="335350" cy="1723675"/>
          </a:xfrm>
          <a:prstGeom prst="rect">
            <a:avLst/>
          </a:prstGeom>
          <a:noFill/>
          <a:ln>
            <a:noFill/>
          </a:ln>
        </p:spPr>
      </p:pic>
      <p:sp>
        <p:nvSpPr>
          <p:cNvPr id="532" name="Google Shape;532;p43"/>
          <p:cNvSpPr/>
          <p:nvPr/>
        </p:nvSpPr>
        <p:spPr>
          <a:xfrm rot="-7157235">
            <a:off x="4395622" y="3766096"/>
            <a:ext cx="1514140" cy="507306"/>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txBox="1"/>
          <p:nvPr/>
        </p:nvSpPr>
        <p:spPr>
          <a:xfrm>
            <a:off x="6471125" y="1822100"/>
            <a:ext cx="23313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Only positive cases!</a:t>
            </a:r>
            <a:endParaRPr/>
          </a:p>
        </p:txBody>
      </p:sp>
      <p:sp>
        <p:nvSpPr>
          <p:cNvPr id="534" name="Google Shape;534;p43"/>
          <p:cNvSpPr txBox="1"/>
          <p:nvPr/>
        </p:nvSpPr>
        <p:spPr>
          <a:xfrm>
            <a:off x="591925" y="3843050"/>
            <a:ext cx="3349500" cy="9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Subsampling some words out of the context in order to enhance the quality of embeddings.</a:t>
            </a:r>
            <a:endParaRPr/>
          </a:p>
        </p:txBody>
      </p:sp>
      <p:cxnSp>
        <p:nvCxnSpPr>
          <p:cNvPr id="535" name="Google Shape;535;p43"/>
          <p:cNvCxnSpPr/>
          <p:nvPr/>
        </p:nvCxnSpPr>
        <p:spPr>
          <a:xfrm>
            <a:off x="3523625" y="3470025"/>
            <a:ext cx="2317800" cy="63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0" name="Shape 540"/>
        <p:cNvGrpSpPr/>
        <p:nvPr/>
      </p:nvGrpSpPr>
      <p:grpSpPr>
        <a:xfrm>
          <a:off x="0" y="0"/>
          <a:ext cx="0" cy="0"/>
          <a:chOff x="0" y="0"/>
          <a:chExt cx="0" cy="0"/>
        </a:xfrm>
      </p:grpSpPr>
      <p:cxnSp>
        <p:nvCxnSpPr>
          <p:cNvPr id="541" name="Google Shape;541;p44"/>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542" name="Google Shape;542;p44"/>
          <p:cNvSpPr txBox="1"/>
          <p:nvPr/>
        </p:nvSpPr>
        <p:spPr>
          <a:xfrm>
            <a:off x="544456" y="37825"/>
            <a:ext cx="55413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Agenda</a:t>
            </a:r>
            <a:endParaRPr b="0" i="0" sz="1400" u="none" cap="none" strike="noStrike">
              <a:solidFill>
                <a:srgbClr val="000000"/>
              </a:solidFill>
              <a:latin typeface="Arial"/>
              <a:ea typeface="Arial"/>
              <a:cs typeface="Arial"/>
              <a:sym typeface="Arial"/>
            </a:endParaRPr>
          </a:p>
        </p:txBody>
      </p:sp>
      <p:cxnSp>
        <p:nvCxnSpPr>
          <p:cNvPr id="543" name="Google Shape;543;p44"/>
          <p:cNvCxnSpPr/>
          <p:nvPr/>
        </p:nvCxnSpPr>
        <p:spPr>
          <a:xfrm>
            <a:off x="4475400" y="1196650"/>
            <a:ext cx="0" cy="3225900"/>
          </a:xfrm>
          <a:prstGeom prst="straightConnector1">
            <a:avLst/>
          </a:prstGeom>
          <a:noFill/>
          <a:ln cap="flat" cmpd="sng" w="19050">
            <a:solidFill>
              <a:schemeClr val="dk2"/>
            </a:solidFill>
            <a:prstDash val="dot"/>
            <a:round/>
            <a:headEnd len="sm" w="sm" type="none"/>
            <a:tailEnd len="sm" w="sm" type="none"/>
          </a:ln>
        </p:spPr>
      </p:cxnSp>
      <p:sp>
        <p:nvSpPr>
          <p:cNvPr id="544" name="Google Shape;544;p44"/>
          <p:cNvSpPr/>
          <p:nvPr/>
        </p:nvSpPr>
        <p:spPr>
          <a:xfrm>
            <a:off x="199275" y="11966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0" i="0" lang="en-US" sz="1400" u="none" cap="none" strike="noStrike">
                <a:solidFill>
                  <a:srgbClr val="666666"/>
                </a:solidFill>
                <a:latin typeface="Roboto Condensed"/>
                <a:ea typeface="Roboto Condensed"/>
                <a:cs typeface="Roboto Condensed"/>
                <a:sym typeface="Roboto Condensed"/>
              </a:rPr>
              <a:t>1.  </a:t>
            </a:r>
            <a:r>
              <a:rPr b="1" lang="en-US">
                <a:solidFill>
                  <a:srgbClr val="666666"/>
                </a:solidFill>
                <a:latin typeface="Roboto Condensed"/>
                <a:ea typeface="Roboto Condensed"/>
                <a:cs typeface="Roboto Condensed"/>
                <a:sym typeface="Roboto Condensed"/>
              </a:rPr>
              <a:t>What does NLP mean?</a:t>
            </a:r>
            <a:endParaRPr b="0" i="0" sz="1400" u="none" cap="none" strike="noStrike">
              <a:solidFill>
                <a:srgbClr val="000000"/>
              </a:solidFill>
              <a:latin typeface="Arial"/>
              <a:ea typeface="Arial"/>
              <a:cs typeface="Arial"/>
              <a:sym typeface="Arial"/>
            </a:endParaRPr>
          </a:p>
        </p:txBody>
      </p:sp>
      <p:sp>
        <p:nvSpPr>
          <p:cNvPr id="545" name="Google Shape;545;p44"/>
          <p:cNvSpPr txBox="1"/>
          <p:nvPr/>
        </p:nvSpPr>
        <p:spPr>
          <a:xfrm>
            <a:off x="3478050" y="72750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i="0" lang="en-US" sz="1800" u="none" cap="none" strike="noStrike">
                <a:solidFill>
                  <a:srgbClr val="666666"/>
                </a:solidFill>
                <a:latin typeface="Roboto Condensed"/>
                <a:ea typeface="Roboto Condensed"/>
                <a:cs typeface="Roboto Condensed"/>
                <a:sym typeface="Roboto Condensed"/>
              </a:rPr>
              <a:t>Status</a:t>
            </a:r>
            <a:endParaRPr b="0" i="0" sz="1400" u="none" cap="none" strike="noStrike">
              <a:solidFill>
                <a:srgbClr val="000000"/>
              </a:solidFill>
              <a:latin typeface="Arial"/>
              <a:ea typeface="Arial"/>
              <a:cs typeface="Arial"/>
              <a:sym typeface="Arial"/>
            </a:endParaRPr>
          </a:p>
        </p:txBody>
      </p:sp>
      <p:sp>
        <p:nvSpPr>
          <p:cNvPr id="546" name="Google Shape;546;p44"/>
          <p:cNvSpPr txBox="1"/>
          <p:nvPr/>
        </p:nvSpPr>
        <p:spPr>
          <a:xfrm>
            <a:off x="3562300" y="112455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547" name="Google Shape;547;p44"/>
          <p:cNvSpPr txBox="1"/>
          <p:nvPr/>
        </p:nvSpPr>
        <p:spPr>
          <a:xfrm>
            <a:off x="4681350" y="71784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Tensors = Vectors</a:t>
            </a:r>
            <a:r>
              <a:rPr b="1" lang="en-US" sz="2000">
                <a:solidFill>
                  <a:srgbClr val="666666"/>
                </a:solidFill>
                <a:latin typeface="Roboto Condensed"/>
                <a:ea typeface="Roboto Condensed"/>
                <a:cs typeface="Roboto Condensed"/>
                <a:sym typeface="Roboto Condensed"/>
              </a:rPr>
              <a:t> </a:t>
            </a:r>
            <a:endParaRPr b="0" i="0" sz="1400" u="none" cap="none" strike="noStrike">
              <a:solidFill>
                <a:srgbClr val="000000"/>
              </a:solidFill>
              <a:latin typeface="Arial"/>
              <a:ea typeface="Arial"/>
              <a:cs typeface="Arial"/>
              <a:sym typeface="Arial"/>
            </a:endParaRPr>
          </a:p>
        </p:txBody>
      </p:sp>
      <p:pic>
        <p:nvPicPr>
          <p:cNvPr id="548" name="Google Shape;548;p44"/>
          <p:cNvPicPr preferRelativeResize="0"/>
          <p:nvPr/>
        </p:nvPicPr>
        <p:blipFill>
          <a:blip r:embed="rId4">
            <a:alphaModFix/>
          </a:blip>
          <a:stretch>
            <a:fillRect/>
          </a:stretch>
        </p:blipFill>
        <p:spPr>
          <a:xfrm>
            <a:off x="133250" y="166049"/>
            <a:ext cx="486799" cy="351499"/>
          </a:xfrm>
          <a:prstGeom prst="rect">
            <a:avLst/>
          </a:prstGeom>
          <a:noFill/>
          <a:ln>
            <a:noFill/>
          </a:ln>
        </p:spPr>
      </p:pic>
      <p:pic>
        <p:nvPicPr>
          <p:cNvPr id="549" name="Google Shape;549;p44"/>
          <p:cNvPicPr preferRelativeResize="0"/>
          <p:nvPr/>
        </p:nvPicPr>
        <p:blipFill>
          <a:blip r:embed="rId5">
            <a:alphaModFix/>
          </a:blip>
          <a:stretch>
            <a:fillRect/>
          </a:stretch>
        </p:blipFill>
        <p:spPr>
          <a:xfrm>
            <a:off x="7778777" y="4769475"/>
            <a:ext cx="1178650" cy="258825"/>
          </a:xfrm>
          <a:prstGeom prst="rect">
            <a:avLst/>
          </a:prstGeom>
          <a:noFill/>
          <a:ln>
            <a:noFill/>
          </a:ln>
        </p:spPr>
      </p:pic>
      <p:sp>
        <p:nvSpPr>
          <p:cNvPr id="550" name="Google Shape;550;p44"/>
          <p:cNvSpPr txBox="1"/>
          <p:nvPr/>
        </p:nvSpPr>
        <p:spPr>
          <a:xfrm>
            <a:off x="53975" y="4790200"/>
            <a:ext cx="2495700" cy="31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Trebuchet MS"/>
              <a:buNone/>
            </a:pPr>
            <a:r>
              <a:rPr b="0" i="0" lang="en-US" sz="800" u="none" cap="none" strike="noStrike">
                <a:solidFill>
                  <a:srgbClr val="434343"/>
                </a:solidFill>
                <a:latin typeface="Trebuchet MS"/>
                <a:ea typeface="Trebuchet MS"/>
                <a:cs typeface="Trebuchet MS"/>
                <a:sym typeface="Trebuchet MS"/>
              </a:rPr>
              <a:t>Globant Proprietary | Confidential Information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44"/>
          <p:cNvPicPr preferRelativeResize="0"/>
          <p:nvPr/>
        </p:nvPicPr>
        <p:blipFill>
          <a:blip r:embed="rId6">
            <a:alphaModFix/>
          </a:blip>
          <a:stretch>
            <a:fillRect/>
          </a:stretch>
        </p:blipFill>
        <p:spPr>
          <a:xfrm>
            <a:off x="101500" y="106950"/>
            <a:ext cx="486800" cy="486800"/>
          </a:xfrm>
          <a:prstGeom prst="rect">
            <a:avLst/>
          </a:prstGeom>
          <a:noFill/>
          <a:ln>
            <a:noFill/>
          </a:ln>
        </p:spPr>
      </p:pic>
      <p:sp>
        <p:nvSpPr>
          <p:cNvPr id="552" name="Google Shape;552;p44"/>
          <p:cNvSpPr/>
          <p:nvPr/>
        </p:nvSpPr>
        <p:spPr>
          <a:xfrm>
            <a:off x="199275" y="1867691"/>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3</a:t>
            </a:r>
            <a:r>
              <a:rPr b="0"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Embeddings</a:t>
            </a:r>
            <a:endParaRPr b="0" i="0" sz="1400" u="none" cap="none" strike="noStrike">
              <a:solidFill>
                <a:srgbClr val="666666"/>
              </a:solidFill>
              <a:latin typeface="Arial"/>
              <a:ea typeface="Arial"/>
              <a:cs typeface="Arial"/>
              <a:sym typeface="Arial"/>
            </a:endParaRPr>
          </a:p>
        </p:txBody>
      </p:sp>
      <p:sp>
        <p:nvSpPr>
          <p:cNvPr id="553" name="Google Shape;553;p44"/>
          <p:cNvSpPr/>
          <p:nvPr/>
        </p:nvSpPr>
        <p:spPr>
          <a:xfrm>
            <a:off x="199275" y="2202475"/>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4</a:t>
            </a:r>
            <a:r>
              <a:rPr b="0"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A simple semantic validator: analogies</a:t>
            </a:r>
            <a:endParaRPr b="1">
              <a:solidFill>
                <a:srgbClr val="666666"/>
              </a:solidFill>
              <a:latin typeface="Roboto Condensed"/>
              <a:ea typeface="Roboto Condensed"/>
              <a:cs typeface="Roboto Condensed"/>
              <a:sym typeface="Roboto Condensed"/>
            </a:endParaRPr>
          </a:p>
        </p:txBody>
      </p:sp>
      <p:sp>
        <p:nvSpPr>
          <p:cNvPr id="554" name="Google Shape;554;p44"/>
          <p:cNvSpPr/>
          <p:nvPr/>
        </p:nvSpPr>
        <p:spPr>
          <a:xfrm>
            <a:off x="199275" y="25372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a:solidFill>
                  <a:srgbClr val="666666"/>
                </a:solidFill>
                <a:latin typeface="Roboto Condensed"/>
                <a:ea typeface="Roboto Condensed"/>
                <a:cs typeface="Roboto Condensed"/>
                <a:sym typeface="Roboto Condensed"/>
              </a:rPr>
              <a:t>5.  Deep Learning in NLP</a:t>
            </a:r>
            <a:endParaRPr b="1">
              <a:solidFill>
                <a:srgbClr val="666666"/>
              </a:solidFill>
              <a:latin typeface="Roboto Condensed"/>
              <a:ea typeface="Roboto Condensed"/>
              <a:cs typeface="Roboto Condensed"/>
              <a:sym typeface="Roboto Condensed"/>
            </a:endParaRPr>
          </a:p>
        </p:txBody>
      </p:sp>
      <p:sp>
        <p:nvSpPr>
          <p:cNvPr id="555" name="Google Shape;555;p44"/>
          <p:cNvSpPr/>
          <p:nvPr/>
        </p:nvSpPr>
        <p:spPr>
          <a:xfrm>
            <a:off x="199275" y="287351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a:solidFill>
                  <a:srgbClr val="666666"/>
                </a:solidFill>
                <a:latin typeface="Roboto Condensed"/>
                <a:ea typeface="Roboto Condensed"/>
                <a:cs typeface="Roboto Condensed"/>
                <a:sym typeface="Roboto Condensed"/>
              </a:rPr>
              <a:t>6</a:t>
            </a:r>
            <a:r>
              <a:rPr b="1"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TensorFlow</a:t>
            </a:r>
            <a:endParaRPr b="1" i="0" sz="1400" u="none" cap="none" strike="noStrike">
              <a:solidFill>
                <a:srgbClr val="666666"/>
              </a:solidFill>
            </a:endParaRPr>
          </a:p>
        </p:txBody>
      </p:sp>
      <p:sp>
        <p:nvSpPr>
          <p:cNvPr id="556" name="Google Shape;556;p44"/>
          <p:cNvSpPr/>
          <p:nvPr/>
        </p:nvSpPr>
        <p:spPr>
          <a:xfrm>
            <a:off x="199275" y="153216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a:solidFill>
                  <a:srgbClr val="666666"/>
                </a:solidFill>
                <a:latin typeface="Roboto Condensed"/>
                <a:ea typeface="Roboto Condensed"/>
                <a:cs typeface="Roboto Condensed"/>
                <a:sym typeface="Roboto Condensed"/>
              </a:rPr>
              <a:t>2</a:t>
            </a:r>
            <a:r>
              <a:rPr b="1"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From text to numbers</a:t>
            </a:r>
            <a:endParaRPr b="1" i="0" sz="1400" u="none" cap="none" strike="noStrike">
              <a:solidFill>
                <a:srgbClr val="666666"/>
              </a:solidFill>
            </a:endParaRPr>
          </a:p>
        </p:txBody>
      </p:sp>
      <p:sp>
        <p:nvSpPr>
          <p:cNvPr id="557" name="Google Shape;557;p44"/>
          <p:cNvSpPr txBox="1"/>
          <p:nvPr/>
        </p:nvSpPr>
        <p:spPr>
          <a:xfrm>
            <a:off x="3562300" y="1505038"/>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558" name="Google Shape;558;p44"/>
          <p:cNvSpPr txBox="1"/>
          <p:nvPr/>
        </p:nvSpPr>
        <p:spPr>
          <a:xfrm>
            <a:off x="3562300" y="1809838"/>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559" name="Google Shape;559;p44"/>
          <p:cNvSpPr txBox="1"/>
          <p:nvPr/>
        </p:nvSpPr>
        <p:spPr>
          <a:xfrm>
            <a:off x="3562300" y="213370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560" name="Google Shape;560;p44"/>
          <p:cNvSpPr txBox="1"/>
          <p:nvPr/>
        </p:nvSpPr>
        <p:spPr>
          <a:xfrm>
            <a:off x="3562300" y="247255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561" name="Google Shape;561;p44"/>
          <p:cNvSpPr txBox="1"/>
          <p:nvPr/>
        </p:nvSpPr>
        <p:spPr>
          <a:xfrm>
            <a:off x="4756225" y="1400075"/>
            <a:ext cx="2746500" cy="24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Tensorflow is a framework for implementing different neural networks types in a high scale processing architecture. i.e. CPUs, GPUs, TPUs.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Uses data flow graphs: neural network training and evaluation can be represented as data flow graphs.</a:t>
            </a:r>
            <a:endParaRPr/>
          </a:p>
          <a:p>
            <a:pPr indent="0" lvl="0" marL="0" rtl="0" algn="l">
              <a:spcBef>
                <a:spcPts val="0"/>
              </a:spcBef>
              <a:spcAft>
                <a:spcPts val="0"/>
              </a:spcAft>
              <a:buNone/>
            </a:pPr>
            <a:r>
              <a:t/>
            </a:r>
            <a:endParaRPr/>
          </a:p>
        </p:txBody>
      </p:sp>
      <p:pic>
        <p:nvPicPr>
          <p:cNvPr id="562" name="Google Shape;562;p44"/>
          <p:cNvPicPr preferRelativeResize="0"/>
          <p:nvPr/>
        </p:nvPicPr>
        <p:blipFill>
          <a:blip r:embed="rId7">
            <a:alphaModFix/>
          </a:blip>
          <a:stretch>
            <a:fillRect/>
          </a:stretch>
        </p:blipFill>
        <p:spPr>
          <a:xfrm>
            <a:off x="7623303" y="847813"/>
            <a:ext cx="1389723" cy="2622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67" name="Shape 567"/>
        <p:cNvGrpSpPr/>
        <p:nvPr/>
      </p:nvGrpSpPr>
      <p:grpSpPr>
        <a:xfrm>
          <a:off x="0" y="0"/>
          <a:ext cx="0" cy="0"/>
          <a:chOff x="0" y="0"/>
          <a:chExt cx="0" cy="0"/>
        </a:xfrm>
      </p:grpSpPr>
      <p:cxnSp>
        <p:nvCxnSpPr>
          <p:cNvPr id="568" name="Google Shape;568;p45"/>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569" name="Google Shape;569;p45"/>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TensorFlow toolkit hierarchy</a:t>
            </a:r>
            <a:endParaRPr b="0" i="0" sz="1400" u="none" cap="none" strike="noStrike">
              <a:solidFill>
                <a:srgbClr val="000000"/>
              </a:solidFill>
              <a:latin typeface="Arial"/>
              <a:ea typeface="Arial"/>
              <a:cs typeface="Arial"/>
              <a:sym typeface="Arial"/>
            </a:endParaRPr>
          </a:p>
        </p:txBody>
      </p:sp>
      <p:pic>
        <p:nvPicPr>
          <p:cNvPr id="570" name="Google Shape;570;p45"/>
          <p:cNvPicPr preferRelativeResize="0"/>
          <p:nvPr/>
        </p:nvPicPr>
        <p:blipFill>
          <a:blip r:embed="rId4">
            <a:alphaModFix/>
          </a:blip>
          <a:stretch>
            <a:fillRect/>
          </a:stretch>
        </p:blipFill>
        <p:spPr>
          <a:xfrm>
            <a:off x="53825" y="97125"/>
            <a:ext cx="490625" cy="490625"/>
          </a:xfrm>
          <a:prstGeom prst="rect">
            <a:avLst/>
          </a:prstGeom>
          <a:noFill/>
          <a:ln>
            <a:noFill/>
          </a:ln>
        </p:spPr>
      </p:pic>
      <p:pic>
        <p:nvPicPr>
          <p:cNvPr id="571" name="Google Shape;571;p45"/>
          <p:cNvPicPr preferRelativeResize="0"/>
          <p:nvPr/>
        </p:nvPicPr>
        <p:blipFill>
          <a:blip r:embed="rId5">
            <a:alphaModFix/>
          </a:blip>
          <a:stretch>
            <a:fillRect/>
          </a:stretch>
        </p:blipFill>
        <p:spPr>
          <a:xfrm>
            <a:off x="152400" y="746149"/>
            <a:ext cx="8839200" cy="414746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6" name="Shape 576"/>
        <p:cNvGrpSpPr/>
        <p:nvPr/>
      </p:nvGrpSpPr>
      <p:grpSpPr>
        <a:xfrm>
          <a:off x="0" y="0"/>
          <a:ext cx="0" cy="0"/>
          <a:chOff x="0" y="0"/>
          <a:chExt cx="0" cy="0"/>
        </a:xfrm>
      </p:grpSpPr>
      <p:cxnSp>
        <p:nvCxnSpPr>
          <p:cNvPr id="577" name="Google Shape;577;p46"/>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578" name="Google Shape;578;p46"/>
          <p:cNvSpPr txBox="1"/>
          <p:nvPr/>
        </p:nvSpPr>
        <p:spPr>
          <a:xfrm>
            <a:off x="544450" y="37825"/>
            <a:ext cx="5563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TF is lazy...</a:t>
            </a:r>
            <a:endParaRPr b="0" i="0" sz="1400" u="none" cap="none" strike="noStrike">
              <a:solidFill>
                <a:srgbClr val="000000"/>
              </a:solidFill>
              <a:latin typeface="Arial"/>
              <a:ea typeface="Arial"/>
              <a:cs typeface="Arial"/>
              <a:sym typeface="Arial"/>
            </a:endParaRPr>
          </a:p>
        </p:txBody>
      </p:sp>
      <p:sp>
        <p:nvSpPr>
          <p:cNvPr id="579" name="Google Shape;579;p46"/>
          <p:cNvSpPr txBox="1"/>
          <p:nvPr/>
        </p:nvSpPr>
        <p:spPr>
          <a:xfrm>
            <a:off x="182850" y="847550"/>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A graph</a:t>
            </a:r>
            <a:endParaRPr b="0" i="0" sz="1400" u="none" cap="none" strike="noStrike">
              <a:solidFill>
                <a:srgbClr val="000000"/>
              </a:solidFill>
              <a:latin typeface="Arial"/>
              <a:ea typeface="Arial"/>
              <a:cs typeface="Arial"/>
              <a:sym typeface="Arial"/>
            </a:endParaRPr>
          </a:p>
        </p:txBody>
      </p:sp>
      <p:pic>
        <p:nvPicPr>
          <p:cNvPr id="580" name="Google Shape;580;p46"/>
          <p:cNvPicPr preferRelativeResize="0"/>
          <p:nvPr/>
        </p:nvPicPr>
        <p:blipFill>
          <a:blip r:embed="rId4">
            <a:alphaModFix/>
          </a:blip>
          <a:stretch>
            <a:fillRect/>
          </a:stretch>
        </p:blipFill>
        <p:spPr>
          <a:xfrm>
            <a:off x="53825" y="97125"/>
            <a:ext cx="490625" cy="490625"/>
          </a:xfrm>
          <a:prstGeom prst="rect">
            <a:avLst/>
          </a:prstGeom>
          <a:noFill/>
          <a:ln>
            <a:noFill/>
          </a:ln>
        </p:spPr>
      </p:pic>
      <p:sp>
        <p:nvSpPr>
          <p:cNvPr id="581" name="Google Shape;581;p46"/>
          <p:cNvSpPr txBox="1"/>
          <p:nvPr/>
        </p:nvSpPr>
        <p:spPr>
          <a:xfrm>
            <a:off x="182850" y="286227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A session</a:t>
            </a:r>
            <a:endParaRPr b="0" i="0" sz="1400" u="none" cap="none" strike="noStrike">
              <a:solidFill>
                <a:srgbClr val="000000"/>
              </a:solidFill>
              <a:latin typeface="Arial"/>
              <a:ea typeface="Arial"/>
              <a:cs typeface="Arial"/>
              <a:sym typeface="Arial"/>
            </a:endParaRPr>
          </a:p>
        </p:txBody>
      </p:sp>
      <p:sp>
        <p:nvSpPr>
          <p:cNvPr id="582" name="Google Shape;582;p46"/>
          <p:cNvSpPr/>
          <p:nvPr/>
        </p:nvSpPr>
        <p:spPr>
          <a:xfrm>
            <a:off x="5499800" y="1755125"/>
            <a:ext cx="1044900" cy="5427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add</a:t>
            </a:r>
            <a:endParaRPr/>
          </a:p>
        </p:txBody>
      </p:sp>
      <p:cxnSp>
        <p:nvCxnSpPr>
          <p:cNvPr id="583" name="Google Shape;583;p46"/>
          <p:cNvCxnSpPr>
            <a:endCxn id="582" idx="1"/>
          </p:cNvCxnSpPr>
          <p:nvPr/>
        </p:nvCxnSpPr>
        <p:spPr>
          <a:xfrm>
            <a:off x="5225022" y="1239402"/>
            <a:ext cx="427800" cy="595200"/>
          </a:xfrm>
          <a:prstGeom prst="straightConnector1">
            <a:avLst/>
          </a:prstGeom>
          <a:noFill/>
          <a:ln cap="flat" cmpd="sng" w="9525">
            <a:solidFill>
              <a:schemeClr val="dk2"/>
            </a:solidFill>
            <a:prstDash val="solid"/>
            <a:round/>
            <a:headEnd len="med" w="med" type="none"/>
            <a:tailEnd len="med" w="med" type="triangle"/>
          </a:ln>
        </p:spPr>
      </p:cxnSp>
      <p:cxnSp>
        <p:nvCxnSpPr>
          <p:cNvPr id="584" name="Google Shape;584;p46"/>
          <p:cNvCxnSpPr>
            <a:endCxn id="582" idx="7"/>
          </p:cNvCxnSpPr>
          <p:nvPr/>
        </p:nvCxnSpPr>
        <p:spPr>
          <a:xfrm flipH="1">
            <a:off x="6391678" y="1286202"/>
            <a:ext cx="481500" cy="548400"/>
          </a:xfrm>
          <a:prstGeom prst="straightConnector1">
            <a:avLst/>
          </a:prstGeom>
          <a:noFill/>
          <a:ln cap="flat" cmpd="sng" w="9525">
            <a:solidFill>
              <a:schemeClr val="dk2"/>
            </a:solidFill>
            <a:prstDash val="solid"/>
            <a:round/>
            <a:headEnd len="med" w="med" type="none"/>
            <a:tailEnd len="med" w="med" type="triangle"/>
          </a:ln>
        </p:spPr>
      </p:cxnSp>
      <p:sp>
        <p:nvSpPr>
          <p:cNvPr id="585" name="Google Shape;585;p46"/>
          <p:cNvSpPr/>
          <p:nvPr/>
        </p:nvSpPr>
        <p:spPr>
          <a:xfrm>
            <a:off x="7073975" y="1145475"/>
            <a:ext cx="1641300" cy="561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Tensors</a:t>
            </a:r>
            <a:endParaRPr/>
          </a:p>
        </p:txBody>
      </p:sp>
      <p:sp>
        <p:nvSpPr>
          <p:cNvPr id="586" name="Google Shape;586;p46"/>
          <p:cNvSpPr txBox="1"/>
          <p:nvPr/>
        </p:nvSpPr>
        <p:spPr>
          <a:xfrm>
            <a:off x="5486400" y="1312975"/>
            <a:ext cx="2946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a:t>
            </a:r>
            <a:endParaRPr/>
          </a:p>
        </p:txBody>
      </p:sp>
      <p:sp>
        <p:nvSpPr>
          <p:cNvPr id="587" name="Google Shape;587;p46"/>
          <p:cNvSpPr txBox="1"/>
          <p:nvPr/>
        </p:nvSpPr>
        <p:spPr>
          <a:xfrm>
            <a:off x="6308700" y="1312975"/>
            <a:ext cx="2946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a:t>
            </a:r>
            <a:endParaRPr/>
          </a:p>
        </p:txBody>
      </p:sp>
      <p:cxnSp>
        <p:nvCxnSpPr>
          <p:cNvPr id="588" name="Google Shape;588;p46"/>
          <p:cNvCxnSpPr>
            <a:stCxn id="582" idx="4"/>
          </p:cNvCxnSpPr>
          <p:nvPr/>
        </p:nvCxnSpPr>
        <p:spPr>
          <a:xfrm>
            <a:off x="6022250" y="2297825"/>
            <a:ext cx="0" cy="428700"/>
          </a:xfrm>
          <a:prstGeom prst="straightConnector1">
            <a:avLst/>
          </a:prstGeom>
          <a:noFill/>
          <a:ln cap="flat" cmpd="sng" w="9525">
            <a:solidFill>
              <a:schemeClr val="dk2"/>
            </a:solidFill>
            <a:prstDash val="solid"/>
            <a:round/>
            <a:headEnd len="med" w="med" type="none"/>
            <a:tailEnd len="med" w="med" type="triangle"/>
          </a:ln>
        </p:spPr>
      </p:cxnSp>
      <p:sp>
        <p:nvSpPr>
          <p:cNvPr id="589" name="Google Shape;589;p46"/>
          <p:cNvSpPr txBox="1"/>
          <p:nvPr/>
        </p:nvSpPr>
        <p:spPr>
          <a:xfrm>
            <a:off x="6069075" y="2340300"/>
            <a:ext cx="3225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a:t>
            </a:r>
            <a:endParaRPr/>
          </a:p>
        </p:txBody>
      </p:sp>
      <p:sp>
        <p:nvSpPr>
          <p:cNvPr id="590" name="Google Shape;590;p46"/>
          <p:cNvSpPr/>
          <p:nvPr/>
        </p:nvSpPr>
        <p:spPr>
          <a:xfrm>
            <a:off x="7104125" y="1752275"/>
            <a:ext cx="1581000" cy="548400"/>
          </a:xfrm>
          <a:prstGeom prst="leftArrow">
            <a:avLst>
              <a:gd fmla="val 50000" name="adj1"/>
              <a:gd fmla="val 50000" name="adj2"/>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Operations</a:t>
            </a:r>
            <a:endParaRPr/>
          </a:p>
        </p:txBody>
      </p:sp>
      <p:pic>
        <p:nvPicPr>
          <p:cNvPr id="591" name="Google Shape;591;p46"/>
          <p:cNvPicPr preferRelativeResize="0"/>
          <p:nvPr/>
        </p:nvPicPr>
        <p:blipFill>
          <a:blip r:embed="rId5">
            <a:alphaModFix/>
          </a:blip>
          <a:stretch>
            <a:fillRect/>
          </a:stretch>
        </p:blipFill>
        <p:spPr>
          <a:xfrm>
            <a:off x="465925" y="1312973"/>
            <a:ext cx="4481052" cy="1549300"/>
          </a:xfrm>
          <a:prstGeom prst="rect">
            <a:avLst/>
          </a:prstGeom>
          <a:noFill/>
          <a:ln>
            <a:noFill/>
          </a:ln>
        </p:spPr>
      </p:pic>
      <p:pic>
        <p:nvPicPr>
          <p:cNvPr id="592" name="Google Shape;592;p46"/>
          <p:cNvPicPr preferRelativeResize="0"/>
          <p:nvPr/>
        </p:nvPicPr>
        <p:blipFill>
          <a:blip r:embed="rId6">
            <a:alphaModFix/>
          </a:blip>
          <a:stretch>
            <a:fillRect/>
          </a:stretch>
        </p:blipFill>
        <p:spPr>
          <a:xfrm>
            <a:off x="465925" y="3518750"/>
            <a:ext cx="2028825" cy="762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7" name="Shape 597"/>
        <p:cNvGrpSpPr/>
        <p:nvPr/>
      </p:nvGrpSpPr>
      <p:grpSpPr>
        <a:xfrm>
          <a:off x="0" y="0"/>
          <a:ext cx="0" cy="0"/>
          <a:chOff x="0" y="0"/>
          <a:chExt cx="0" cy="0"/>
        </a:xfrm>
      </p:grpSpPr>
      <p:cxnSp>
        <p:nvCxnSpPr>
          <p:cNvPr id="598" name="Google Shape;598;p47"/>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599" name="Google Shape;599;p47"/>
          <p:cNvSpPr txBox="1"/>
          <p:nvPr/>
        </p:nvSpPr>
        <p:spPr>
          <a:xfrm>
            <a:off x="544450" y="37825"/>
            <a:ext cx="69450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TF placeholder allows dynamic input, like streaming</a:t>
            </a:r>
            <a:endParaRPr b="0" i="0" sz="1400" u="none" cap="none" strike="noStrike">
              <a:solidFill>
                <a:srgbClr val="000000"/>
              </a:solidFill>
              <a:latin typeface="Arial"/>
              <a:ea typeface="Arial"/>
              <a:cs typeface="Arial"/>
              <a:sym typeface="Arial"/>
            </a:endParaRPr>
          </a:p>
        </p:txBody>
      </p:sp>
      <p:pic>
        <p:nvPicPr>
          <p:cNvPr id="600" name="Google Shape;600;p47"/>
          <p:cNvPicPr preferRelativeResize="0"/>
          <p:nvPr/>
        </p:nvPicPr>
        <p:blipFill>
          <a:blip r:embed="rId4">
            <a:alphaModFix/>
          </a:blip>
          <a:stretch>
            <a:fillRect/>
          </a:stretch>
        </p:blipFill>
        <p:spPr>
          <a:xfrm>
            <a:off x="53825" y="97125"/>
            <a:ext cx="490625" cy="490625"/>
          </a:xfrm>
          <a:prstGeom prst="rect">
            <a:avLst/>
          </a:prstGeom>
          <a:noFill/>
          <a:ln>
            <a:noFill/>
          </a:ln>
        </p:spPr>
      </p:pic>
      <p:pic>
        <p:nvPicPr>
          <p:cNvPr id="601" name="Google Shape;601;p47"/>
          <p:cNvPicPr preferRelativeResize="0"/>
          <p:nvPr/>
        </p:nvPicPr>
        <p:blipFill>
          <a:blip r:embed="rId5">
            <a:alphaModFix/>
          </a:blip>
          <a:stretch>
            <a:fillRect/>
          </a:stretch>
        </p:blipFill>
        <p:spPr>
          <a:xfrm>
            <a:off x="2101775" y="1295474"/>
            <a:ext cx="4638675" cy="1857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pic>
        <p:nvPicPr>
          <p:cNvPr id="58" name="Google Shape;58;p12"/>
          <p:cNvPicPr preferRelativeResize="0"/>
          <p:nvPr/>
        </p:nvPicPr>
        <p:blipFill>
          <a:blip r:embed="rId3">
            <a:alphaModFix/>
          </a:blip>
          <a:stretch>
            <a:fillRect/>
          </a:stretch>
        </p:blipFill>
        <p:spPr>
          <a:xfrm>
            <a:off x="1028700" y="666750"/>
            <a:ext cx="7086600" cy="3810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6" name="Shape 606"/>
        <p:cNvGrpSpPr/>
        <p:nvPr/>
      </p:nvGrpSpPr>
      <p:grpSpPr>
        <a:xfrm>
          <a:off x="0" y="0"/>
          <a:ext cx="0" cy="0"/>
          <a:chOff x="0" y="0"/>
          <a:chExt cx="0" cy="0"/>
        </a:xfrm>
      </p:grpSpPr>
      <p:cxnSp>
        <p:nvCxnSpPr>
          <p:cNvPr id="607" name="Google Shape;607;p48"/>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608" name="Google Shape;608;p48"/>
          <p:cNvSpPr txBox="1"/>
          <p:nvPr/>
        </p:nvSpPr>
        <p:spPr>
          <a:xfrm>
            <a:off x="544450" y="37825"/>
            <a:ext cx="69450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Word2Vec input format in tensorflow</a:t>
            </a:r>
            <a:endParaRPr b="0" i="0" sz="1400" u="none" cap="none" strike="noStrike">
              <a:solidFill>
                <a:srgbClr val="000000"/>
              </a:solidFill>
              <a:latin typeface="Arial"/>
              <a:ea typeface="Arial"/>
              <a:cs typeface="Arial"/>
              <a:sym typeface="Arial"/>
            </a:endParaRPr>
          </a:p>
        </p:txBody>
      </p:sp>
      <p:pic>
        <p:nvPicPr>
          <p:cNvPr id="609" name="Google Shape;609;p48"/>
          <p:cNvPicPr preferRelativeResize="0"/>
          <p:nvPr/>
        </p:nvPicPr>
        <p:blipFill>
          <a:blip r:embed="rId4">
            <a:alphaModFix/>
          </a:blip>
          <a:stretch>
            <a:fillRect/>
          </a:stretch>
        </p:blipFill>
        <p:spPr>
          <a:xfrm>
            <a:off x="53825" y="97125"/>
            <a:ext cx="490625" cy="490625"/>
          </a:xfrm>
          <a:prstGeom prst="rect">
            <a:avLst/>
          </a:prstGeom>
          <a:noFill/>
          <a:ln>
            <a:noFill/>
          </a:ln>
        </p:spPr>
      </p:pic>
      <p:pic>
        <p:nvPicPr>
          <p:cNvPr id="610" name="Google Shape;610;p48"/>
          <p:cNvPicPr preferRelativeResize="0"/>
          <p:nvPr/>
        </p:nvPicPr>
        <p:blipFill>
          <a:blip r:embed="rId5">
            <a:alphaModFix/>
          </a:blip>
          <a:stretch>
            <a:fillRect/>
          </a:stretch>
        </p:blipFill>
        <p:spPr>
          <a:xfrm>
            <a:off x="875900" y="686474"/>
            <a:ext cx="7109691" cy="42449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pic>
        <p:nvPicPr>
          <p:cNvPr id="616" name="Google Shape;616;p49"/>
          <p:cNvPicPr preferRelativeResize="0"/>
          <p:nvPr/>
        </p:nvPicPr>
        <p:blipFill>
          <a:blip r:embed="rId3">
            <a:alphaModFix/>
          </a:blip>
          <a:stretch>
            <a:fillRect/>
          </a:stretch>
        </p:blipFill>
        <p:spPr>
          <a:xfrm>
            <a:off x="0" y="0"/>
            <a:ext cx="483300" cy="483300"/>
          </a:xfrm>
          <a:prstGeom prst="rect">
            <a:avLst/>
          </a:prstGeom>
          <a:noFill/>
          <a:ln>
            <a:noFill/>
          </a:ln>
        </p:spPr>
      </p:pic>
      <p:cxnSp>
        <p:nvCxnSpPr>
          <p:cNvPr id="617" name="Google Shape;617;p49"/>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618" name="Google Shape;618;p49"/>
          <p:cNvSpPr txBox="1"/>
          <p:nvPr/>
        </p:nvSpPr>
        <p:spPr>
          <a:xfrm>
            <a:off x="544450" y="37825"/>
            <a:ext cx="82740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Challenge: Last but not least.</a:t>
            </a:r>
            <a:endParaRPr b="0" i="0" sz="1400" u="none" cap="none" strike="noStrike">
              <a:solidFill>
                <a:srgbClr val="000000"/>
              </a:solidFill>
              <a:latin typeface="Arial"/>
              <a:ea typeface="Arial"/>
              <a:cs typeface="Arial"/>
              <a:sym typeface="Arial"/>
            </a:endParaRPr>
          </a:p>
        </p:txBody>
      </p:sp>
      <p:sp>
        <p:nvSpPr>
          <p:cNvPr id="619" name="Google Shape;619;p49"/>
          <p:cNvSpPr txBox="1"/>
          <p:nvPr/>
        </p:nvSpPr>
        <p:spPr>
          <a:xfrm>
            <a:off x="176125" y="653450"/>
            <a:ext cx="37653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Getting the target properly</a:t>
            </a:r>
            <a:endParaRPr/>
          </a:p>
        </p:txBody>
      </p:sp>
      <p:sp>
        <p:nvSpPr>
          <p:cNvPr id="620" name="Google Shape;620;p49"/>
          <p:cNvSpPr txBox="1"/>
          <p:nvPr/>
        </p:nvSpPr>
        <p:spPr>
          <a:xfrm>
            <a:off x="208600" y="2136838"/>
            <a:ext cx="7704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words</a:t>
            </a:r>
            <a:endParaRPr/>
          </a:p>
        </p:txBody>
      </p:sp>
      <p:cxnSp>
        <p:nvCxnSpPr>
          <p:cNvPr id="621" name="Google Shape;621;p49"/>
          <p:cNvCxnSpPr>
            <a:stCxn id="620" idx="3"/>
            <a:endCxn id="622" idx="1"/>
          </p:cNvCxnSpPr>
          <p:nvPr/>
        </p:nvCxnSpPr>
        <p:spPr>
          <a:xfrm>
            <a:off x="979000" y="2300938"/>
            <a:ext cx="358500" cy="0"/>
          </a:xfrm>
          <a:prstGeom prst="straightConnector1">
            <a:avLst/>
          </a:prstGeom>
          <a:noFill/>
          <a:ln cap="flat" cmpd="sng" w="9525">
            <a:solidFill>
              <a:schemeClr val="dk2"/>
            </a:solidFill>
            <a:prstDash val="solid"/>
            <a:round/>
            <a:headEnd len="med" w="med" type="none"/>
            <a:tailEnd len="med" w="med" type="triangle"/>
          </a:ln>
        </p:spPr>
      </p:cxnSp>
      <p:sp>
        <p:nvSpPr>
          <p:cNvPr id="623" name="Google Shape;623;p49"/>
          <p:cNvSpPr txBox="1"/>
          <p:nvPr/>
        </p:nvSpPr>
        <p:spPr>
          <a:xfrm>
            <a:off x="4066225" y="1527350"/>
            <a:ext cx="6030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idx</a:t>
            </a:r>
            <a:endParaRPr/>
          </a:p>
        </p:txBody>
      </p:sp>
      <p:sp>
        <p:nvSpPr>
          <p:cNvPr id="624" name="Google Shape;624;p49"/>
          <p:cNvSpPr/>
          <p:nvPr/>
        </p:nvSpPr>
        <p:spPr>
          <a:xfrm rot="-5400000">
            <a:off x="2887250" y="1122500"/>
            <a:ext cx="221100" cy="1293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v</a:t>
            </a:r>
            <a:endParaRPr/>
          </a:p>
        </p:txBody>
      </p:sp>
      <p:sp>
        <p:nvSpPr>
          <p:cNvPr id="625" name="Google Shape;625;p49"/>
          <p:cNvSpPr/>
          <p:nvPr/>
        </p:nvSpPr>
        <p:spPr>
          <a:xfrm rot="-5400000">
            <a:off x="5404375" y="1122500"/>
            <a:ext cx="221100" cy="1293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v</a:t>
            </a:r>
            <a:endParaRPr/>
          </a:p>
        </p:txBody>
      </p:sp>
      <p:sp>
        <p:nvSpPr>
          <p:cNvPr id="626" name="Google Shape;626;p49"/>
          <p:cNvSpPr txBox="1"/>
          <p:nvPr/>
        </p:nvSpPr>
        <p:spPr>
          <a:xfrm>
            <a:off x="2552300" y="1306250"/>
            <a:ext cx="10920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window</a:t>
            </a:r>
            <a:endParaRPr/>
          </a:p>
        </p:txBody>
      </p:sp>
      <p:sp>
        <p:nvSpPr>
          <p:cNvPr id="627" name="Google Shape;627;p49"/>
          <p:cNvSpPr txBox="1"/>
          <p:nvPr/>
        </p:nvSpPr>
        <p:spPr>
          <a:xfrm>
            <a:off x="5091150" y="1306250"/>
            <a:ext cx="10920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window</a:t>
            </a:r>
            <a:endParaRPr/>
          </a:p>
        </p:txBody>
      </p:sp>
      <p:pic>
        <p:nvPicPr>
          <p:cNvPr id="622" name="Google Shape;622;p49"/>
          <p:cNvPicPr preferRelativeResize="0"/>
          <p:nvPr/>
        </p:nvPicPr>
        <p:blipFill>
          <a:blip r:embed="rId4">
            <a:alphaModFix/>
          </a:blip>
          <a:stretch>
            <a:fillRect/>
          </a:stretch>
        </p:blipFill>
        <p:spPr>
          <a:xfrm>
            <a:off x="1337625" y="1905638"/>
            <a:ext cx="6972300" cy="790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50"/>
          <p:cNvSpPr txBox="1"/>
          <p:nvPr>
            <p:ph type="title"/>
          </p:nvPr>
        </p:nvSpPr>
        <p:spPr>
          <a:xfrm>
            <a:off x="457200" y="274629"/>
            <a:ext cx="8229600" cy="752700"/>
          </a:xfrm>
          <a:prstGeom prst="rect">
            <a:avLst/>
          </a:prstGeom>
        </p:spPr>
        <p:txBody>
          <a:bodyPr anchorCtr="0" anchor="b" bIns="91425" lIns="91425" spcFirstLastPara="1" rIns="91425" wrap="square" tIns="91425">
            <a:noAutofit/>
          </a:bodyPr>
          <a:lstStyle/>
          <a:p>
            <a:pPr indent="228600" lvl="0" marL="0" rtl="0" algn="l">
              <a:spcBef>
                <a:spcPts val="0"/>
              </a:spcBef>
              <a:spcAft>
                <a:spcPts val="0"/>
              </a:spcAft>
              <a:buNone/>
            </a:pPr>
            <a:r>
              <a:rPr lang="en-US"/>
              <a:t>TensorFlow HUB</a:t>
            </a:r>
            <a:endParaRPr/>
          </a:p>
        </p:txBody>
      </p:sp>
      <p:sp>
        <p:nvSpPr>
          <p:cNvPr id="634" name="Google Shape;634;p50"/>
          <p:cNvSpPr txBox="1"/>
          <p:nvPr/>
        </p:nvSpPr>
        <p:spPr>
          <a:xfrm>
            <a:off x="494150" y="1187275"/>
            <a:ext cx="8407800" cy="3800100"/>
          </a:xfrm>
          <a:prstGeom prst="rect">
            <a:avLst/>
          </a:prstGeom>
          <a:noFill/>
          <a:ln>
            <a:noFill/>
          </a:ln>
        </p:spPr>
        <p:txBody>
          <a:bodyPr anchorCtr="0" anchor="ctr" bIns="91425" lIns="91425" spcFirstLastPara="1" rIns="91425" wrap="square" tIns="91425">
            <a:noAutofit/>
          </a:bodyPr>
          <a:lstStyle/>
          <a:p>
            <a:pPr indent="0" lvl="0" marL="76200" marR="76200" rtl="0" algn="l">
              <a:lnSpc>
                <a:spcPct val="100000"/>
              </a:lnSpc>
              <a:spcBef>
                <a:spcPts val="600"/>
              </a:spcBef>
              <a:spcAft>
                <a:spcPts val="0"/>
              </a:spcAft>
              <a:buNone/>
            </a:pPr>
            <a:r>
              <a:t/>
            </a:r>
            <a:endParaRPr sz="1000"/>
          </a:p>
          <a:p>
            <a:pPr indent="0" lvl="0" marL="76200" marR="76200" rtl="0" algn="l">
              <a:lnSpc>
                <a:spcPct val="100000"/>
              </a:lnSpc>
              <a:spcBef>
                <a:spcPts val="1200"/>
              </a:spcBef>
              <a:spcAft>
                <a:spcPts val="0"/>
              </a:spcAft>
              <a:buNone/>
            </a:pPr>
            <a:r>
              <a:rPr lang="en-US" sz="1000">
                <a:solidFill>
                  <a:srgbClr val="3B78E7"/>
                </a:solidFill>
                <a:highlight>
                  <a:srgbClr val="F7F7F7"/>
                </a:highlight>
                <a:latin typeface="Roboto Mono"/>
                <a:ea typeface="Roboto Mono"/>
                <a:cs typeface="Roboto Mono"/>
                <a:sym typeface="Roboto Mono"/>
              </a:rPr>
              <a:t>import</a:t>
            </a:r>
            <a:r>
              <a:rPr lang="en-US" sz="1000">
                <a:solidFill>
                  <a:srgbClr val="37474F"/>
                </a:solidFill>
                <a:highlight>
                  <a:srgbClr val="F7F7F7"/>
                </a:highlight>
                <a:latin typeface="Roboto Mono"/>
                <a:ea typeface="Roboto Mono"/>
                <a:cs typeface="Roboto Mono"/>
                <a:sym typeface="Roboto Mono"/>
              </a:rPr>
              <a:t> tensorflow </a:t>
            </a:r>
            <a:r>
              <a:rPr lang="en-US" sz="1000">
                <a:solidFill>
                  <a:srgbClr val="3B78E7"/>
                </a:solidFill>
                <a:highlight>
                  <a:srgbClr val="F7F7F7"/>
                </a:highlight>
                <a:latin typeface="Roboto Mono"/>
                <a:ea typeface="Roboto Mono"/>
                <a:cs typeface="Roboto Mono"/>
                <a:sym typeface="Roboto Mono"/>
              </a:rPr>
              <a:t>as</a:t>
            </a:r>
            <a:r>
              <a:rPr lang="en-US" sz="1000">
                <a:solidFill>
                  <a:srgbClr val="37474F"/>
                </a:solidFill>
                <a:highlight>
                  <a:srgbClr val="F7F7F7"/>
                </a:highlight>
                <a:latin typeface="Roboto Mono"/>
                <a:ea typeface="Roboto Mono"/>
                <a:cs typeface="Roboto Mono"/>
                <a:sym typeface="Roboto Mono"/>
              </a:rPr>
              <a:t> tf</a:t>
            </a:r>
            <a:endParaRPr sz="1000">
              <a:solidFill>
                <a:srgbClr val="37474F"/>
              </a:solidFill>
              <a:highlight>
                <a:srgbClr val="F7F7F7"/>
              </a:highlight>
              <a:latin typeface="Roboto Mono"/>
              <a:ea typeface="Roboto Mono"/>
              <a:cs typeface="Roboto Mono"/>
              <a:sym typeface="Roboto Mono"/>
            </a:endParaRPr>
          </a:p>
          <a:p>
            <a:pPr indent="0" lvl="0" marL="76200" marR="76200" rtl="0" algn="l">
              <a:lnSpc>
                <a:spcPct val="100000"/>
              </a:lnSpc>
              <a:spcBef>
                <a:spcPts val="1200"/>
              </a:spcBef>
              <a:spcAft>
                <a:spcPts val="0"/>
              </a:spcAft>
              <a:buNone/>
            </a:pPr>
            <a:r>
              <a:rPr lang="en-US" sz="1000">
                <a:solidFill>
                  <a:srgbClr val="3B78E7"/>
                </a:solidFill>
                <a:highlight>
                  <a:srgbClr val="F7F7F7"/>
                </a:highlight>
                <a:latin typeface="Roboto Mono"/>
                <a:ea typeface="Roboto Mono"/>
                <a:cs typeface="Roboto Mono"/>
                <a:sym typeface="Roboto Mono"/>
              </a:rPr>
              <a:t>import</a:t>
            </a:r>
            <a:r>
              <a:rPr lang="en-US" sz="1000">
                <a:solidFill>
                  <a:srgbClr val="37474F"/>
                </a:solidFill>
                <a:highlight>
                  <a:srgbClr val="F7F7F7"/>
                </a:highlight>
                <a:latin typeface="Roboto Mono"/>
                <a:ea typeface="Roboto Mono"/>
                <a:cs typeface="Roboto Mono"/>
                <a:sym typeface="Roboto Mono"/>
              </a:rPr>
              <a:t> tensorflow_hub </a:t>
            </a:r>
            <a:r>
              <a:rPr lang="en-US" sz="1000">
                <a:solidFill>
                  <a:srgbClr val="3B78E7"/>
                </a:solidFill>
                <a:highlight>
                  <a:srgbClr val="F7F7F7"/>
                </a:highlight>
                <a:latin typeface="Roboto Mono"/>
                <a:ea typeface="Roboto Mono"/>
                <a:cs typeface="Roboto Mono"/>
                <a:sym typeface="Roboto Mono"/>
              </a:rPr>
              <a:t>as</a:t>
            </a:r>
            <a:r>
              <a:rPr lang="en-US" sz="1000">
                <a:solidFill>
                  <a:srgbClr val="37474F"/>
                </a:solidFill>
                <a:highlight>
                  <a:srgbClr val="F7F7F7"/>
                </a:highlight>
                <a:latin typeface="Roboto Mono"/>
                <a:ea typeface="Roboto Mono"/>
                <a:cs typeface="Roboto Mono"/>
                <a:sym typeface="Roboto Mono"/>
              </a:rPr>
              <a:t> hub</a:t>
            </a:r>
            <a:endParaRPr sz="1000">
              <a:solidFill>
                <a:srgbClr val="37474F"/>
              </a:solidFill>
              <a:highlight>
                <a:srgbClr val="F7F7F7"/>
              </a:highlight>
              <a:latin typeface="Roboto Mono"/>
              <a:ea typeface="Roboto Mono"/>
              <a:cs typeface="Roboto Mono"/>
              <a:sym typeface="Roboto Mono"/>
            </a:endParaRPr>
          </a:p>
          <a:p>
            <a:pPr indent="0" lvl="0" marL="76200" marR="76200" rtl="0" algn="l">
              <a:lnSpc>
                <a:spcPct val="100000"/>
              </a:lnSpc>
              <a:spcBef>
                <a:spcPts val="1200"/>
              </a:spcBef>
              <a:spcAft>
                <a:spcPts val="0"/>
              </a:spcAft>
              <a:buNone/>
            </a:pPr>
            <a:r>
              <a:t/>
            </a:r>
            <a:endParaRPr sz="1000">
              <a:solidFill>
                <a:srgbClr val="37474F"/>
              </a:solidFill>
              <a:highlight>
                <a:srgbClr val="F7F7F7"/>
              </a:highlight>
              <a:latin typeface="Roboto Mono"/>
              <a:ea typeface="Roboto Mono"/>
              <a:cs typeface="Roboto Mono"/>
              <a:sym typeface="Roboto Mono"/>
            </a:endParaRPr>
          </a:p>
          <a:p>
            <a:pPr indent="0" lvl="0" marL="76200" marR="76200" rtl="0" algn="l">
              <a:lnSpc>
                <a:spcPct val="100000"/>
              </a:lnSpc>
              <a:spcBef>
                <a:spcPts val="1200"/>
              </a:spcBef>
              <a:spcAft>
                <a:spcPts val="0"/>
              </a:spcAft>
              <a:buNone/>
            </a:pPr>
            <a:r>
              <a:rPr lang="en-US" sz="1000">
                <a:solidFill>
                  <a:srgbClr val="3B78E7"/>
                </a:solidFill>
                <a:highlight>
                  <a:srgbClr val="F7F7F7"/>
                </a:highlight>
                <a:latin typeface="Roboto Mono"/>
                <a:ea typeface="Roboto Mono"/>
                <a:cs typeface="Roboto Mono"/>
                <a:sym typeface="Roboto Mono"/>
              </a:rPr>
              <a:t>with</a:t>
            </a:r>
            <a:r>
              <a:rPr lang="en-US" sz="1000">
                <a:solidFill>
                  <a:srgbClr val="37474F"/>
                </a:solidFill>
                <a:highlight>
                  <a:srgbClr val="F7F7F7"/>
                </a:highlight>
                <a:latin typeface="Roboto Mono"/>
                <a:ea typeface="Roboto Mono"/>
                <a:cs typeface="Roboto Mono"/>
                <a:sym typeface="Roboto Mono"/>
              </a:rPr>
              <a:t> tf.</a:t>
            </a:r>
            <a:r>
              <a:rPr lang="en-US" sz="1000">
                <a:solidFill>
                  <a:srgbClr val="9C27B0"/>
                </a:solidFill>
                <a:highlight>
                  <a:srgbClr val="F7F7F7"/>
                </a:highlight>
                <a:latin typeface="Roboto Mono"/>
                <a:ea typeface="Roboto Mono"/>
                <a:cs typeface="Roboto Mono"/>
                <a:sym typeface="Roboto Mono"/>
              </a:rPr>
              <a:t>Graph</a:t>
            </a:r>
            <a:r>
              <a:rPr lang="en-US" sz="1000">
                <a:solidFill>
                  <a:srgbClr val="37474F"/>
                </a:solidFill>
                <a:highlight>
                  <a:srgbClr val="F7F7F7"/>
                </a:highlight>
                <a:latin typeface="Roboto Mono"/>
                <a:ea typeface="Roboto Mono"/>
                <a:cs typeface="Roboto Mono"/>
                <a:sym typeface="Roboto Mono"/>
              </a:rPr>
              <a:t>().as_default():</a:t>
            </a:r>
            <a:endParaRPr sz="1000">
              <a:solidFill>
                <a:srgbClr val="37474F"/>
              </a:solidFill>
              <a:highlight>
                <a:srgbClr val="F7F7F7"/>
              </a:highlight>
              <a:latin typeface="Roboto Mono"/>
              <a:ea typeface="Roboto Mono"/>
              <a:cs typeface="Roboto Mono"/>
              <a:sym typeface="Roboto Mono"/>
            </a:endParaRPr>
          </a:p>
          <a:p>
            <a:pPr indent="0" lvl="0" marL="76200" marR="76200" rtl="0" algn="l">
              <a:lnSpc>
                <a:spcPct val="100000"/>
              </a:lnSpc>
              <a:spcBef>
                <a:spcPts val="1200"/>
              </a:spcBef>
              <a:spcAft>
                <a:spcPts val="0"/>
              </a:spcAft>
              <a:buNone/>
            </a:pPr>
            <a:r>
              <a:rPr lang="en-US" sz="1000">
                <a:solidFill>
                  <a:srgbClr val="37474F"/>
                </a:solidFill>
                <a:highlight>
                  <a:srgbClr val="F7F7F7"/>
                </a:highlight>
                <a:latin typeface="Roboto Mono"/>
                <a:ea typeface="Roboto Mono"/>
                <a:cs typeface="Roboto Mono"/>
                <a:sym typeface="Roboto Mono"/>
              </a:rPr>
              <a:t>  embed = hub.</a:t>
            </a:r>
            <a:r>
              <a:rPr lang="en-US" sz="1000">
                <a:solidFill>
                  <a:srgbClr val="9C27B0"/>
                </a:solidFill>
                <a:highlight>
                  <a:srgbClr val="F7F7F7"/>
                </a:highlight>
                <a:latin typeface="Roboto Mono"/>
                <a:ea typeface="Roboto Mono"/>
                <a:cs typeface="Roboto Mono"/>
                <a:sym typeface="Roboto Mono"/>
              </a:rPr>
              <a:t>Module</a:t>
            </a:r>
            <a:r>
              <a:rPr lang="en-US" sz="1000">
                <a:solidFill>
                  <a:srgbClr val="37474F"/>
                </a:solidFill>
                <a:highlight>
                  <a:srgbClr val="F7F7F7"/>
                </a:highlight>
                <a:latin typeface="Roboto Mono"/>
                <a:ea typeface="Roboto Mono"/>
                <a:cs typeface="Roboto Mono"/>
                <a:sym typeface="Roboto Mono"/>
              </a:rPr>
              <a:t>(</a:t>
            </a:r>
            <a:r>
              <a:rPr lang="en-US" sz="1000">
                <a:solidFill>
                  <a:srgbClr val="0D904F"/>
                </a:solidFill>
                <a:highlight>
                  <a:srgbClr val="F7F7F7"/>
                </a:highlight>
                <a:latin typeface="Roboto Mono"/>
                <a:ea typeface="Roboto Mono"/>
                <a:cs typeface="Roboto Mono"/>
                <a:sym typeface="Roboto Mono"/>
              </a:rPr>
              <a:t>"https://tfhub.dev/google/nnlm-en-dim128-with-normalization/1"</a:t>
            </a:r>
            <a:r>
              <a:rPr lang="en-US" sz="1000">
                <a:solidFill>
                  <a:srgbClr val="37474F"/>
                </a:solidFill>
                <a:highlight>
                  <a:srgbClr val="F7F7F7"/>
                </a:highlight>
                <a:latin typeface="Roboto Mono"/>
                <a:ea typeface="Roboto Mono"/>
                <a:cs typeface="Roboto Mono"/>
                <a:sym typeface="Roboto Mono"/>
              </a:rPr>
              <a:t>)</a:t>
            </a:r>
            <a:endParaRPr sz="1000">
              <a:solidFill>
                <a:srgbClr val="37474F"/>
              </a:solidFill>
              <a:highlight>
                <a:srgbClr val="F7F7F7"/>
              </a:highlight>
              <a:latin typeface="Roboto Mono"/>
              <a:ea typeface="Roboto Mono"/>
              <a:cs typeface="Roboto Mono"/>
              <a:sym typeface="Roboto Mono"/>
            </a:endParaRPr>
          </a:p>
          <a:p>
            <a:pPr indent="0" lvl="0" marL="76200" marR="76200" rtl="0" algn="l">
              <a:lnSpc>
                <a:spcPct val="100000"/>
              </a:lnSpc>
              <a:spcBef>
                <a:spcPts val="1200"/>
              </a:spcBef>
              <a:spcAft>
                <a:spcPts val="0"/>
              </a:spcAft>
              <a:buNone/>
            </a:pPr>
            <a:r>
              <a:rPr lang="en-US" sz="1000">
                <a:solidFill>
                  <a:srgbClr val="37474F"/>
                </a:solidFill>
                <a:highlight>
                  <a:srgbClr val="F7F7F7"/>
                </a:highlight>
                <a:latin typeface="Roboto Mono"/>
                <a:ea typeface="Roboto Mono"/>
                <a:cs typeface="Roboto Mono"/>
                <a:sym typeface="Roboto Mono"/>
              </a:rPr>
              <a:t>  embeddings = embed([</a:t>
            </a:r>
            <a:r>
              <a:rPr lang="en-US" sz="1000">
                <a:solidFill>
                  <a:srgbClr val="0D904F"/>
                </a:solidFill>
                <a:highlight>
                  <a:srgbClr val="F7F7F7"/>
                </a:highlight>
                <a:latin typeface="Roboto Mono"/>
                <a:ea typeface="Roboto Mono"/>
                <a:cs typeface="Roboto Mono"/>
                <a:sym typeface="Roboto Mono"/>
              </a:rPr>
              <a:t>"A long sentence."</a:t>
            </a:r>
            <a:r>
              <a:rPr lang="en-US" sz="1000">
                <a:solidFill>
                  <a:srgbClr val="37474F"/>
                </a:solidFill>
                <a:highlight>
                  <a:srgbClr val="F7F7F7"/>
                </a:highlight>
                <a:latin typeface="Roboto Mono"/>
                <a:ea typeface="Roboto Mono"/>
                <a:cs typeface="Roboto Mono"/>
                <a:sym typeface="Roboto Mono"/>
              </a:rPr>
              <a:t>, </a:t>
            </a:r>
            <a:r>
              <a:rPr lang="en-US" sz="1000">
                <a:solidFill>
                  <a:srgbClr val="0D904F"/>
                </a:solidFill>
                <a:highlight>
                  <a:srgbClr val="F7F7F7"/>
                </a:highlight>
                <a:latin typeface="Roboto Mono"/>
                <a:ea typeface="Roboto Mono"/>
                <a:cs typeface="Roboto Mono"/>
                <a:sym typeface="Roboto Mono"/>
              </a:rPr>
              <a:t>"single-word"</a:t>
            </a:r>
            <a:r>
              <a:rPr lang="en-US" sz="1000">
                <a:solidFill>
                  <a:srgbClr val="37474F"/>
                </a:solidFill>
                <a:highlight>
                  <a:srgbClr val="F7F7F7"/>
                </a:highlight>
                <a:latin typeface="Roboto Mono"/>
                <a:ea typeface="Roboto Mono"/>
                <a:cs typeface="Roboto Mono"/>
                <a:sym typeface="Roboto Mono"/>
              </a:rPr>
              <a:t>, </a:t>
            </a:r>
            <a:r>
              <a:rPr lang="en-US" sz="1000">
                <a:solidFill>
                  <a:srgbClr val="0D904F"/>
                </a:solidFill>
                <a:highlight>
                  <a:srgbClr val="F7F7F7"/>
                </a:highlight>
                <a:latin typeface="Roboto Mono"/>
                <a:ea typeface="Roboto Mono"/>
                <a:cs typeface="Roboto Mono"/>
                <a:sym typeface="Roboto Mono"/>
              </a:rPr>
              <a:t>"http://example.com"</a:t>
            </a:r>
            <a:r>
              <a:rPr lang="en-US" sz="1000">
                <a:solidFill>
                  <a:srgbClr val="37474F"/>
                </a:solidFill>
                <a:highlight>
                  <a:srgbClr val="F7F7F7"/>
                </a:highlight>
                <a:latin typeface="Roboto Mono"/>
                <a:ea typeface="Roboto Mono"/>
                <a:cs typeface="Roboto Mono"/>
                <a:sym typeface="Roboto Mono"/>
              </a:rPr>
              <a:t>])</a:t>
            </a:r>
            <a:endParaRPr sz="1000">
              <a:solidFill>
                <a:srgbClr val="37474F"/>
              </a:solidFill>
              <a:highlight>
                <a:srgbClr val="F7F7F7"/>
              </a:highlight>
              <a:latin typeface="Roboto Mono"/>
              <a:ea typeface="Roboto Mono"/>
              <a:cs typeface="Roboto Mono"/>
              <a:sym typeface="Roboto Mono"/>
            </a:endParaRPr>
          </a:p>
          <a:p>
            <a:pPr indent="0" lvl="0" marL="76200" marR="76200" rtl="0" algn="l">
              <a:lnSpc>
                <a:spcPct val="100000"/>
              </a:lnSpc>
              <a:spcBef>
                <a:spcPts val="1200"/>
              </a:spcBef>
              <a:spcAft>
                <a:spcPts val="0"/>
              </a:spcAft>
              <a:buNone/>
            </a:pPr>
            <a:r>
              <a:t/>
            </a:r>
            <a:endParaRPr sz="1000">
              <a:solidFill>
                <a:srgbClr val="37474F"/>
              </a:solidFill>
              <a:highlight>
                <a:srgbClr val="F7F7F7"/>
              </a:highlight>
              <a:latin typeface="Roboto Mono"/>
              <a:ea typeface="Roboto Mono"/>
              <a:cs typeface="Roboto Mono"/>
              <a:sym typeface="Roboto Mono"/>
            </a:endParaRPr>
          </a:p>
          <a:p>
            <a:pPr indent="0" lvl="0" marL="76200" marR="76200" rtl="0" algn="l">
              <a:lnSpc>
                <a:spcPct val="100000"/>
              </a:lnSpc>
              <a:spcBef>
                <a:spcPts val="1200"/>
              </a:spcBef>
              <a:spcAft>
                <a:spcPts val="0"/>
              </a:spcAft>
              <a:buNone/>
            </a:pPr>
            <a:r>
              <a:rPr lang="en-US" sz="1000">
                <a:solidFill>
                  <a:srgbClr val="37474F"/>
                </a:solidFill>
                <a:highlight>
                  <a:srgbClr val="F7F7F7"/>
                </a:highlight>
                <a:latin typeface="Roboto Mono"/>
                <a:ea typeface="Roboto Mono"/>
                <a:cs typeface="Roboto Mono"/>
                <a:sym typeface="Roboto Mono"/>
              </a:rPr>
              <a:t>  </a:t>
            </a:r>
            <a:r>
              <a:rPr lang="en-US" sz="1000">
                <a:solidFill>
                  <a:srgbClr val="3B78E7"/>
                </a:solidFill>
                <a:highlight>
                  <a:srgbClr val="F7F7F7"/>
                </a:highlight>
                <a:latin typeface="Roboto Mono"/>
                <a:ea typeface="Roboto Mono"/>
                <a:cs typeface="Roboto Mono"/>
                <a:sym typeface="Roboto Mono"/>
              </a:rPr>
              <a:t>with</a:t>
            </a:r>
            <a:r>
              <a:rPr lang="en-US" sz="1000">
                <a:solidFill>
                  <a:srgbClr val="37474F"/>
                </a:solidFill>
                <a:highlight>
                  <a:srgbClr val="F7F7F7"/>
                </a:highlight>
                <a:latin typeface="Roboto Mono"/>
                <a:ea typeface="Roboto Mono"/>
                <a:cs typeface="Roboto Mono"/>
                <a:sym typeface="Roboto Mono"/>
              </a:rPr>
              <a:t> tf.</a:t>
            </a:r>
            <a:r>
              <a:rPr lang="en-US" sz="1000">
                <a:solidFill>
                  <a:srgbClr val="9C27B0"/>
                </a:solidFill>
                <a:highlight>
                  <a:srgbClr val="F7F7F7"/>
                </a:highlight>
                <a:latin typeface="Roboto Mono"/>
                <a:ea typeface="Roboto Mono"/>
                <a:cs typeface="Roboto Mono"/>
                <a:sym typeface="Roboto Mono"/>
              </a:rPr>
              <a:t>Session</a:t>
            </a:r>
            <a:r>
              <a:rPr lang="en-US" sz="1000">
                <a:solidFill>
                  <a:srgbClr val="37474F"/>
                </a:solidFill>
                <a:highlight>
                  <a:srgbClr val="F7F7F7"/>
                </a:highlight>
                <a:latin typeface="Roboto Mono"/>
                <a:ea typeface="Roboto Mono"/>
                <a:cs typeface="Roboto Mono"/>
                <a:sym typeface="Roboto Mono"/>
              </a:rPr>
              <a:t>() </a:t>
            </a:r>
            <a:r>
              <a:rPr lang="en-US" sz="1000">
                <a:solidFill>
                  <a:srgbClr val="3B78E7"/>
                </a:solidFill>
                <a:highlight>
                  <a:srgbClr val="F7F7F7"/>
                </a:highlight>
                <a:latin typeface="Roboto Mono"/>
                <a:ea typeface="Roboto Mono"/>
                <a:cs typeface="Roboto Mono"/>
                <a:sym typeface="Roboto Mono"/>
              </a:rPr>
              <a:t>as</a:t>
            </a:r>
            <a:r>
              <a:rPr lang="en-US" sz="1000">
                <a:solidFill>
                  <a:srgbClr val="37474F"/>
                </a:solidFill>
                <a:highlight>
                  <a:srgbClr val="F7F7F7"/>
                </a:highlight>
                <a:latin typeface="Roboto Mono"/>
                <a:ea typeface="Roboto Mono"/>
                <a:cs typeface="Roboto Mono"/>
                <a:sym typeface="Roboto Mono"/>
              </a:rPr>
              <a:t> sess:</a:t>
            </a:r>
            <a:endParaRPr sz="1000">
              <a:solidFill>
                <a:srgbClr val="37474F"/>
              </a:solidFill>
              <a:highlight>
                <a:srgbClr val="F7F7F7"/>
              </a:highlight>
              <a:latin typeface="Roboto Mono"/>
              <a:ea typeface="Roboto Mono"/>
              <a:cs typeface="Roboto Mono"/>
              <a:sym typeface="Roboto Mono"/>
            </a:endParaRPr>
          </a:p>
          <a:p>
            <a:pPr indent="0" lvl="0" marL="76200" marR="76200" rtl="0" algn="l">
              <a:lnSpc>
                <a:spcPct val="100000"/>
              </a:lnSpc>
              <a:spcBef>
                <a:spcPts val="1200"/>
              </a:spcBef>
              <a:spcAft>
                <a:spcPts val="0"/>
              </a:spcAft>
              <a:buNone/>
            </a:pPr>
            <a:r>
              <a:rPr lang="en-US" sz="1000">
                <a:solidFill>
                  <a:srgbClr val="37474F"/>
                </a:solidFill>
                <a:highlight>
                  <a:srgbClr val="F7F7F7"/>
                </a:highlight>
                <a:latin typeface="Roboto Mono"/>
                <a:ea typeface="Roboto Mono"/>
                <a:cs typeface="Roboto Mono"/>
                <a:sym typeface="Roboto Mono"/>
              </a:rPr>
              <a:t>    sess.run(tf.global_variables_initializer())</a:t>
            </a:r>
            <a:endParaRPr sz="1000">
              <a:solidFill>
                <a:srgbClr val="37474F"/>
              </a:solidFill>
              <a:highlight>
                <a:srgbClr val="F7F7F7"/>
              </a:highlight>
              <a:latin typeface="Roboto Mono"/>
              <a:ea typeface="Roboto Mono"/>
              <a:cs typeface="Roboto Mono"/>
              <a:sym typeface="Roboto Mono"/>
            </a:endParaRPr>
          </a:p>
          <a:p>
            <a:pPr indent="0" lvl="0" marL="76200" marR="76200" rtl="0" algn="l">
              <a:lnSpc>
                <a:spcPct val="100000"/>
              </a:lnSpc>
              <a:spcBef>
                <a:spcPts val="1200"/>
              </a:spcBef>
              <a:spcAft>
                <a:spcPts val="0"/>
              </a:spcAft>
              <a:buNone/>
            </a:pPr>
            <a:r>
              <a:rPr lang="en-US" sz="1000">
                <a:solidFill>
                  <a:srgbClr val="37474F"/>
                </a:solidFill>
                <a:highlight>
                  <a:srgbClr val="F7F7F7"/>
                </a:highlight>
                <a:latin typeface="Roboto Mono"/>
                <a:ea typeface="Roboto Mono"/>
                <a:cs typeface="Roboto Mono"/>
                <a:sym typeface="Roboto Mono"/>
              </a:rPr>
              <a:t>    sess.run(tf.tables_initializer())</a:t>
            </a:r>
            <a:endParaRPr sz="1000">
              <a:solidFill>
                <a:srgbClr val="37474F"/>
              </a:solidFill>
              <a:highlight>
                <a:srgbClr val="F7F7F7"/>
              </a:highlight>
              <a:latin typeface="Roboto Mono"/>
              <a:ea typeface="Roboto Mono"/>
              <a:cs typeface="Roboto Mono"/>
              <a:sym typeface="Roboto Mono"/>
            </a:endParaRPr>
          </a:p>
          <a:p>
            <a:pPr indent="0" lvl="0" marL="76200" marR="76200" rtl="0" algn="l">
              <a:lnSpc>
                <a:spcPct val="100000"/>
              </a:lnSpc>
              <a:spcBef>
                <a:spcPts val="1200"/>
              </a:spcBef>
              <a:spcAft>
                <a:spcPts val="0"/>
              </a:spcAft>
              <a:buNone/>
            </a:pPr>
            <a:r>
              <a:t/>
            </a:r>
            <a:endParaRPr sz="1000">
              <a:solidFill>
                <a:srgbClr val="37474F"/>
              </a:solidFill>
              <a:highlight>
                <a:srgbClr val="F7F7F7"/>
              </a:highlight>
              <a:latin typeface="Roboto Mono"/>
              <a:ea typeface="Roboto Mono"/>
              <a:cs typeface="Roboto Mono"/>
              <a:sym typeface="Roboto Mono"/>
            </a:endParaRPr>
          </a:p>
          <a:p>
            <a:pPr indent="0" lvl="0" marL="76200" marR="76200" rtl="0" algn="l">
              <a:lnSpc>
                <a:spcPct val="100000"/>
              </a:lnSpc>
              <a:spcBef>
                <a:spcPts val="1200"/>
              </a:spcBef>
              <a:spcAft>
                <a:spcPts val="1200"/>
              </a:spcAft>
              <a:buNone/>
            </a:pPr>
            <a:r>
              <a:rPr lang="en-US" sz="1000">
                <a:solidFill>
                  <a:srgbClr val="37474F"/>
                </a:solidFill>
                <a:highlight>
                  <a:srgbClr val="F7F7F7"/>
                </a:highlight>
                <a:latin typeface="Roboto Mono"/>
                <a:ea typeface="Roboto Mono"/>
                <a:cs typeface="Roboto Mono"/>
                <a:sym typeface="Roboto Mono"/>
              </a:rPr>
              <a:t>    </a:t>
            </a:r>
            <a:r>
              <a:rPr lang="en-US" sz="1000">
                <a:solidFill>
                  <a:srgbClr val="3B78E7"/>
                </a:solidFill>
                <a:highlight>
                  <a:srgbClr val="F7F7F7"/>
                </a:highlight>
                <a:latin typeface="Roboto Mono"/>
                <a:ea typeface="Roboto Mono"/>
                <a:cs typeface="Roboto Mono"/>
                <a:sym typeface="Roboto Mono"/>
              </a:rPr>
              <a:t>print</a:t>
            </a:r>
            <a:r>
              <a:rPr lang="en-US" sz="1000">
                <a:solidFill>
                  <a:srgbClr val="37474F"/>
                </a:solidFill>
                <a:highlight>
                  <a:srgbClr val="F7F7F7"/>
                </a:highlight>
                <a:latin typeface="Roboto Mono"/>
                <a:ea typeface="Roboto Mono"/>
                <a:cs typeface="Roboto Mono"/>
                <a:sym typeface="Roboto Mono"/>
              </a:rPr>
              <a:t>(sess.run(embeddings))</a:t>
            </a:r>
            <a:endParaRPr sz="1000">
              <a:solidFill>
                <a:srgbClr val="37474F"/>
              </a:solidFill>
              <a:highlight>
                <a:srgbClr val="F7F7F7"/>
              </a:highlight>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39" name="Shape 639"/>
        <p:cNvGrpSpPr/>
        <p:nvPr/>
      </p:nvGrpSpPr>
      <p:grpSpPr>
        <a:xfrm>
          <a:off x="0" y="0"/>
          <a:ext cx="0" cy="0"/>
          <a:chOff x="0" y="0"/>
          <a:chExt cx="0" cy="0"/>
        </a:xfrm>
      </p:grpSpPr>
      <p:cxnSp>
        <p:nvCxnSpPr>
          <p:cNvPr id="640" name="Google Shape;640;p51"/>
          <p:cNvCxnSpPr/>
          <p:nvPr/>
        </p:nvCxnSpPr>
        <p:spPr>
          <a:xfrm flipH="1" rot="10800000">
            <a:off x="176125" y="587749"/>
            <a:ext cx="8781299" cy="6000"/>
          </a:xfrm>
          <a:prstGeom prst="straightConnector1">
            <a:avLst/>
          </a:prstGeom>
          <a:noFill/>
          <a:ln cap="flat" cmpd="sng" w="9525">
            <a:solidFill>
              <a:srgbClr val="CCCCCC"/>
            </a:solidFill>
            <a:prstDash val="solid"/>
            <a:round/>
            <a:headEnd len="sm" w="sm" type="none"/>
            <a:tailEnd len="sm" w="sm" type="none"/>
          </a:ln>
        </p:spPr>
      </p:cxnSp>
      <p:pic>
        <p:nvPicPr>
          <p:cNvPr id="641" name="Google Shape;641;p51"/>
          <p:cNvPicPr preferRelativeResize="0"/>
          <p:nvPr/>
        </p:nvPicPr>
        <p:blipFill>
          <a:blip r:embed="rId4">
            <a:alphaModFix/>
          </a:blip>
          <a:stretch>
            <a:fillRect/>
          </a:stretch>
        </p:blipFill>
        <p:spPr>
          <a:xfrm>
            <a:off x="1905000" y="835825"/>
            <a:ext cx="5334000" cy="3981450"/>
          </a:xfrm>
          <a:prstGeom prst="rect">
            <a:avLst/>
          </a:prstGeom>
          <a:noFill/>
          <a:ln>
            <a:noFill/>
          </a:ln>
        </p:spPr>
      </p:pic>
      <p:sp>
        <p:nvSpPr>
          <p:cNvPr id="642" name="Google Shape;642;p51"/>
          <p:cNvSpPr txBox="1"/>
          <p:nvPr/>
        </p:nvSpPr>
        <p:spPr>
          <a:xfrm>
            <a:off x="2703475" y="2609200"/>
            <a:ext cx="37266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Questions?</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47" name="Shape 647"/>
        <p:cNvGrpSpPr/>
        <p:nvPr/>
      </p:nvGrpSpPr>
      <p:grpSpPr>
        <a:xfrm>
          <a:off x="0" y="0"/>
          <a:ext cx="0" cy="0"/>
          <a:chOff x="0" y="0"/>
          <a:chExt cx="0" cy="0"/>
        </a:xfrm>
      </p:grpSpPr>
      <p:pic>
        <p:nvPicPr>
          <p:cNvPr id="648" name="Google Shape;648;p52"/>
          <p:cNvPicPr preferRelativeResize="0"/>
          <p:nvPr/>
        </p:nvPicPr>
        <p:blipFill>
          <a:blip r:embed="rId4">
            <a:alphaModFix/>
          </a:blip>
          <a:stretch>
            <a:fillRect/>
          </a:stretch>
        </p:blipFill>
        <p:spPr>
          <a:xfrm>
            <a:off x="0" y="655"/>
            <a:ext cx="9144000" cy="5142188"/>
          </a:xfrm>
          <a:prstGeom prst="rect">
            <a:avLst/>
          </a:prstGeom>
          <a:noFill/>
          <a:ln>
            <a:noFill/>
          </a:ln>
        </p:spPr>
      </p:pic>
      <p:sp>
        <p:nvSpPr>
          <p:cNvPr id="649" name="Google Shape;649;p52"/>
          <p:cNvSpPr txBox="1"/>
          <p:nvPr/>
        </p:nvSpPr>
        <p:spPr>
          <a:xfrm>
            <a:off x="7055025" y="2327850"/>
            <a:ext cx="1976700" cy="4877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Roboto Condensed"/>
              <a:buNone/>
            </a:pPr>
            <a:r>
              <a:rPr b="1" i="0" lang="en-US" sz="3000" u="none" cap="none" strike="noStrike">
                <a:solidFill>
                  <a:srgbClr val="666666"/>
                </a:solidFill>
                <a:latin typeface="Roboto Condensed"/>
                <a:ea typeface="Roboto Condensed"/>
                <a:cs typeface="Roboto Condensed"/>
                <a:sym typeface="Roboto Condensed"/>
              </a:rPr>
              <a:t>Thank You</a:t>
            </a:r>
            <a:endParaRPr b="0" i="0" sz="1400" u="none" cap="none" strike="noStrike">
              <a:solidFill>
                <a:srgbClr val="000000"/>
              </a:solidFill>
              <a:latin typeface="Arial"/>
              <a:ea typeface="Arial"/>
              <a:cs typeface="Arial"/>
              <a:sym typeface="Arial"/>
            </a:endParaRPr>
          </a:p>
        </p:txBody>
      </p:sp>
      <p:pic>
        <p:nvPicPr>
          <p:cNvPr id="650" name="Google Shape;650;p52"/>
          <p:cNvPicPr preferRelativeResize="0"/>
          <p:nvPr/>
        </p:nvPicPr>
        <p:blipFill>
          <a:blip r:embed="rId5">
            <a:alphaModFix/>
          </a:blip>
          <a:stretch>
            <a:fillRect/>
          </a:stretch>
        </p:blipFill>
        <p:spPr>
          <a:xfrm>
            <a:off x="3143250" y="576263"/>
            <a:ext cx="2857500" cy="399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3"/>
          <p:cNvPicPr preferRelativeResize="0"/>
          <p:nvPr/>
        </p:nvPicPr>
        <p:blipFill>
          <a:blip r:embed="rId3">
            <a:alphaModFix/>
          </a:blip>
          <a:stretch>
            <a:fillRect/>
          </a:stretch>
        </p:blipFill>
        <p:spPr>
          <a:xfrm>
            <a:off x="3988050" y="199950"/>
            <a:ext cx="3671298" cy="1978925"/>
          </a:xfrm>
          <a:prstGeom prst="rect">
            <a:avLst/>
          </a:prstGeom>
          <a:noFill/>
          <a:ln>
            <a:noFill/>
          </a:ln>
        </p:spPr>
      </p:pic>
      <p:pic>
        <p:nvPicPr>
          <p:cNvPr id="65" name="Google Shape;65;p13"/>
          <p:cNvPicPr preferRelativeResize="0"/>
          <p:nvPr/>
        </p:nvPicPr>
        <p:blipFill>
          <a:blip r:embed="rId4">
            <a:alphaModFix/>
          </a:blip>
          <a:stretch>
            <a:fillRect/>
          </a:stretch>
        </p:blipFill>
        <p:spPr>
          <a:xfrm>
            <a:off x="2782950" y="2778775"/>
            <a:ext cx="3164350" cy="2260250"/>
          </a:xfrm>
          <a:prstGeom prst="rect">
            <a:avLst/>
          </a:prstGeom>
          <a:noFill/>
          <a:ln>
            <a:noFill/>
          </a:ln>
        </p:spPr>
      </p:pic>
      <p:pic>
        <p:nvPicPr>
          <p:cNvPr id="66" name="Google Shape;66;p13"/>
          <p:cNvPicPr preferRelativeResize="0"/>
          <p:nvPr/>
        </p:nvPicPr>
        <p:blipFill>
          <a:blip r:embed="rId5">
            <a:alphaModFix/>
          </a:blip>
          <a:stretch>
            <a:fillRect/>
          </a:stretch>
        </p:blipFill>
        <p:spPr>
          <a:xfrm>
            <a:off x="1243648" y="55900"/>
            <a:ext cx="1893400" cy="2450601"/>
          </a:xfrm>
          <a:prstGeom prst="rect">
            <a:avLst/>
          </a:prstGeom>
          <a:noFill/>
          <a:ln>
            <a:noFill/>
          </a:ln>
        </p:spPr>
      </p:pic>
      <p:sp>
        <p:nvSpPr>
          <p:cNvPr id="67" name="Google Shape;67;p13"/>
          <p:cNvSpPr/>
          <p:nvPr/>
        </p:nvSpPr>
        <p:spPr>
          <a:xfrm>
            <a:off x="3366875" y="1155425"/>
            <a:ext cx="417300" cy="30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rot="5400000">
            <a:off x="4053500" y="2326575"/>
            <a:ext cx="417300" cy="30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 name="Shape 73"/>
        <p:cNvGrpSpPr/>
        <p:nvPr/>
      </p:nvGrpSpPr>
      <p:grpSpPr>
        <a:xfrm>
          <a:off x="0" y="0"/>
          <a:ext cx="0" cy="0"/>
          <a:chOff x="0" y="0"/>
          <a:chExt cx="0" cy="0"/>
        </a:xfrm>
      </p:grpSpPr>
      <p:cxnSp>
        <p:nvCxnSpPr>
          <p:cNvPr id="74" name="Google Shape;74;p14"/>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75" name="Google Shape;75;p14"/>
          <p:cNvSpPr txBox="1"/>
          <p:nvPr/>
        </p:nvSpPr>
        <p:spPr>
          <a:xfrm>
            <a:off x="544456" y="37825"/>
            <a:ext cx="55413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Agenda</a:t>
            </a:r>
            <a:endParaRPr b="0" i="0" sz="1400" u="none" cap="none" strike="noStrike">
              <a:solidFill>
                <a:srgbClr val="000000"/>
              </a:solidFill>
              <a:latin typeface="Arial"/>
              <a:ea typeface="Arial"/>
              <a:cs typeface="Arial"/>
              <a:sym typeface="Arial"/>
            </a:endParaRPr>
          </a:p>
        </p:txBody>
      </p:sp>
      <p:cxnSp>
        <p:nvCxnSpPr>
          <p:cNvPr id="76" name="Google Shape;76;p14"/>
          <p:cNvCxnSpPr/>
          <p:nvPr/>
        </p:nvCxnSpPr>
        <p:spPr>
          <a:xfrm>
            <a:off x="4475400" y="1196650"/>
            <a:ext cx="0" cy="3225900"/>
          </a:xfrm>
          <a:prstGeom prst="straightConnector1">
            <a:avLst/>
          </a:prstGeom>
          <a:noFill/>
          <a:ln cap="flat" cmpd="sng" w="19050">
            <a:solidFill>
              <a:schemeClr val="dk2"/>
            </a:solidFill>
            <a:prstDash val="dot"/>
            <a:round/>
            <a:headEnd len="sm" w="sm" type="none"/>
            <a:tailEnd len="sm" w="sm" type="none"/>
          </a:ln>
        </p:spPr>
      </p:cxnSp>
      <p:sp>
        <p:nvSpPr>
          <p:cNvPr id="77" name="Google Shape;77;p14"/>
          <p:cNvSpPr/>
          <p:nvPr/>
        </p:nvSpPr>
        <p:spPr>
          <a:xfrm>
            <a:off x="199275" y="11966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0" i="0" lang="en-US" sz="1400" u="none" cap="none" strike="noStrike">
                <a:solidFill>
                  <a:srgbClr val="666666"/>
                </a:solidFill>
                <a:latin typeface="Roboto Condensed"/>
                <a:ea typeface="Roboto Condensed"/>
                <a:cs typeface="Roboto Condensed"/>
                <a:sym typeface="Roboto Condensed"/>
              </a:rPr>
              <a:t>1.  </a:t>
            </a:r>
            <a:r>
              <a:rPr b="1" lang="en-US">
                <a:solidFill>
                  <a:srgbClr val="666666"/>
                </a:solidFill>
                <a:latin typeface="Roboto Condensed"/>
                <a:ea typeface="Roboto Condensed"/>
                <a:cs typeface="Roboto Condensed"/>
                <a:sym typeface="Roboto Condensed"/>
              </a:rPr>
              <a:t>What </a:t>
            </a:r>
            <a:r>
              <a:rPr b="1" lang="en-US">
                <a:solidFill>
                  <a:srgbClr val="666666"/>
                </a:solidFill>
                <a:latin typeface="Roboto Condensed"/>
                <a:ea typeface="Roboto Condensed"/>
                <a:cs typeface="Roboto Condensed"/>
                <a:sym typeface="Roboto Condensed"/>
              </a:rPr>
              <a:t>does</a:t>
            </a:r>
            <a:r>
              <a:rPr b="1" lang="en-US">
                <a:solidFill>
                  <a:srgbClr val="666666"/>
                </a:solidFill>
                <a:latin typeface="Roboto Condensed"/>
                <a:ea typeface="Roboto Condensed"/>
                <a:cs typeface="Roboto Condensed"/>
                <a:sym typeface="Roboto Condensed"/>
              </a:rPr>
              <a:t> NLP mean?</a:t>
            </a:r>
            <a:endParaRPr b="0" i="0" sz="1400" u="none" cap="none" strike="noStrike">
              <a:solidFill>
                <a:srgbClr val="000000"/>
              </a:solidFill>
              <a:latin typeface="Arial"/>
              <a:ea typeface="Arial"/>
              <a:cs typeface="Arial"/>
              <a:sym typeface="Arial"/>
            </a:endParaRPr>
          </a:p>
        </p:txBody>
      </p:sp>
      <p:sp>
        <p:nvSpPr>
          <p:cNvPr id="78" name="Google Shape;78;p14"/>
          <p:cNvSpPr txBox="1"/>
          <p:nvPr/>
        </p:nvSpPr>
        <p:spPr>
          <a:xfrm>
            <a:off x="3478050" y="72750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i="0" lang="en-US" sz="1800" u="none" cap="none" strike="noStrike">
                <a:solidFill>
                  <a:srgbClr val="666666"/>
                </a:solidFill>
                <a:latin typeface="Roboto Condensed"/>
                <a:ea typeface="Roboto Condensed"/>
                <a:cs typeface="Roboto Condensed"/>
                <a:sym typeface="Roboto Condensed"/>
              </a:rPr>
              <a:t>Status</a:t>
            </a:r>
            <a:endParaRPr b="0" i="0" sz="1400" u="none" cap="none" strike="noStrike">
              <a:solidFill>
                <a:srgbClr val="000000"/>
              </a:solidFill>
              <a:latin typeface="Arial"/>
              <a:ea typeface="Arial"/>
              <a:cs typeface="Arial"/>
              <a:sym typeface="Arial"/>
            </a:endParaRPr>
          </a:p>
        </p:txBody>
      </p:sp>
      <p:sp>
        <p:nvSpPr>
          <p:cNvPr id="79" name="Google Shape;79;p14"/>
          <p:cNvSpPr txBox="1"/>
          <p:nvPr/>
        </p:nvSpPr>
        <p:spPr>
          <a:xfrm>
            <a:off x="6085800" y="198650"/>
            <a:ext cx="2941200" cy="31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Trebuchet MS"/>
              <a:buNone/>
            </a:pPr>
            <a:r>
              <a:t/>
            </a:r>
            <a:endParaRPr b="0" i="0" sz="1400" u="none" cap="none" strike="noStrike">
              <a:solidFill>
                <a:srgbClr val="000000"/>
              </a:solidFill>
              <a:latin typeface="Arial"/>
              <a:ea typeface="Arial"/>
              <a:cs typeface="Arial"/>
              <a:sym typeface="Arial"/>
            </a:endParaRPr>
          </a:p>
        </p:txBody>
      </p:sp>
      <p:pic>
        <p:nvPicPr>
          <p:cNvPr id="80" name="Google Shape;80;p14"/>
          <p:cNvPicPr preferRelativeResize="0"/>
          <p:nvPr/>
        </p:nvPicPr>
        <p:blipFill>
          <a:blip r:embed="rId4">
            <a:alphaModFix/>
          </a:blip>
          <a:stretch>
            <a:fillRect/>
          </a:stretch>
        </p:blipFill>
        <p:spPr>
          <a:xfrm>
            <a:off x="133250" y="166049"/>
            <a:ext cx="486799" cy="351499"/>
          </a:xfrm>
          <a:prstGeom prst="rect">
            <a:avLst/>
          </a:prstGeom>
          <a:noFill/>
          <a:ln>
            <a:noFill/>
          </a:ln>
        </p:spPr>
      </p:pic>
      <p:sp>
        <p:nvSpPr>
          <p:cNvPr id="81" name="Google Shape;81;p14"/>
          <p:cNvSpPr/>
          <p:nvPr/>
        </p:nvSpPr>
        <p:spPr>
          <a:xfrm>
            <a:off x="199275" y="1867691"/>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3</a:t>
            </a:r>
            <a:r>
              <a:rPr b="0" i="0" lang="en-US" sz="1400" u="none" cap="none" strike="noStrike">
                <a:solidFill>
                  <a:srgbClr val="666666"/>
                </a:solidFill>
                <a:latin typeface="Roboto Condensed"/>
                <a:ea typeface="Roboto Condensed"/>
                <a:cs typeface="Roboto Condensed"/>
                <a:sym typeface="Roboto Condensed"/>
              </a:rPr>
              <a:t>.  </a:t>
            </a:r>
            <a:r>
              <a:rPr b="1" lang="en-US">
                <a:solidFill>
                  <a:schemeClr val="dk2"/>
                </a:solidFill>
                <a:latin typeface="Roboto Condensed"/>
                <a:ea typeface="Roboto Condensed"/>
                <a:cs typeface="Roboto Condensed"/>
                <a:sym typeface="Roboto Condensed"/>
              </a:rPr>
              <a:t>Embeddings</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199275" y="2202475"/>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4</a:t>
            </a:r>
            <a:r>
              <a:rPr b="0" i="0" lang="en-US" sz="1400" u="none" cap="none" strike="noStrike">
                <a:solidFill>
                  <a:srgbClr val="666666"/>
                </a:solidFill>
                <a:latin typeface="Roboto Condensed"/>
                <a:ea typeface="Roboto Condensed"/>
                <a:cs typeface="Roboto Condensed"/>
                <a:sym typeface="Roboto Condensed"/>
              </a:rPr>
              <a:t>.  </a:t>
            </a:r>
            <a:r>
              <a:rPr b="1" lang="en-US">
                <a:solidFill>
                  <a:schemeClr val="dk2"/>
                </a:solidFill>
                <a:latin typeface="Roboto Condensed"/>
                <a:ea typeface="Roboto Condensed"/>
                <a:cs typeface="Roboto Condensed"/>
                <a:sym typeface="Roboto Condensed"/>
              </a:rPr>
              <a:t>A simple semantic validator: analogies</a:t>
            </a:r>
            <a:endParaRPr b="1">
              <a:solidFill>
                <a:srgbClr val="666666"/>
              </a:solidFill>
              <a:latin typeface="Roboto Condensed"/>
              <a:ea typeface="Roboto Condensed"/>
              <a:cs typeface="Roboto Condensed"/>
              <a:sym typeface="Roboto Condensed"/>
            </a:endParaRPr>
          </a:p>
        </p:txBody>
      </p:sp>
      <p:sp>
        <p:nvSpPr>
          <p:cNvPr id="83" name="Google Shape;83;p14"/>
          <p:cNvSpPr/>
          <p:nvPr/>
        </p:nvSpPr>
        <p:spPr>
          <a:xfrm>
            <a:off x="199275" y="25372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5</a:t>
            </a:r>
            <a:r>
              <a:rPr b="0" i="0" lang="en-US" sz="1400" u="none" cap="none" strike="noStrike">
                <a:solidFill>
                  <a:srgbClr val="666666"/>
                </a:solidFill>
                <a:latin typeface="Roboto Condensed"/>
                <a:ea typeface="Roboto Condensed"/>
                <a:cs typeface="Roboto Condensed"/>
                <a:sym typeface="Roboto Condensed"/>
              </a:rPr>
              <a:t>.  </a:t>
            </a:r>
            <a:r>
              <a:rPr b="1" lang="en-US">
                <a:solidFill>
                  <a:schemeClr val="dk2"/>
                </a:solidFill>
                <a:latin typeface="Roboto Condensed"/>
                <a:ea typeface="Roboto Condensed"/>
                <a:cs typeface="Roboto Condensed"/>
                <a:sym typeface="Roboto Condensed"/>
              </a:rPr>
              <a:t>Deep Learning in NLP</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199275" y="287351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6</a:t>
            </a:r>
            <a:r>
              <a:rPr b="0" i="0" lang="en-US" sz="1400" u="none" cap="none" strike="noStrike">
                <a:solidFill>
                  <a:srgbClr val="666666"/>
                </a:solidFill>
                <a:latin typeface="Roboto Condensed"/>
                <a:ea typeface="Roboto Condensed"/>
                <a:cs typeface="Roboto Condensed"/>
                <a:sym typeface="Roboto Condensed"/>
              </a:rPr>
              <a:t>.  </a:t>
            </a:r>
            <a:r>
              <a:rPr b="1" lang="en-US">
                <a:solidFill>
                  <a:schemeClr val="dk2"/>
                </a:solidFill>
                <a:latin typeface="Roboto Condensed"/>
                <a:ea typeface="Roboto Condensed"/>
                <a:cs typeface="Roboto Condensed"/>
                <a:sym typeface="Roboto Condensed"/>
              </a:rPr>
              <a:t>Tensorflow</a:t>
            </a:r>
            <a:endParaRPr b="0" i="0" sz="1400" u="none" cap="none" strike="noStrike">
              <a:solidFill>
                <a:srgbClr val="000000"/>
              </a:solidFill>
              <a:latin typeface="Arial"/>
              <a:ea typeface="Arial"/>
              <a:cs typeface="Arial"/>
              <a:sym typeface="Arial"/>
            </a:endParaRPr>
          </a:p>
        </p:txBody>
      </p:sp>
      <p:pic>
        <p:nvPicPr>
          <p:cNvPr id="85" name="Google Shape;85;p14"/>
          <p:cNvPicPr preferRelativeResize="0"/>
          <p:nvPr/>
        </p:nvPicPr>
        <p:blipFill>
          <a:blip r:embed="rId5">
            <a:alphaModFix/>
          </a:blip>
          <a:stretch>
            <a:fillRect/>
          </a:stretch>
        </p:blipFill>
        <p:spPr>
          <a:xfrm>
            <a:off x="7778777" y="4769475"/>
            <a:ext cx="1178650" cy="258825"/>
          </a:xfrm>
          <a:prstGeom prst="rect">
            <a:avLst/>
          </a:prstGeom>
          <a:noFill/>
          <a:ln>
            <a:noFill/>
          </a:ln>
        </p:spPr>
      </p:pic>
      <p:sp>
        <p:nvSpPr>
          <p:cNvPr id="86" name="Google Shape;86;p14"/>
          <p:cNvSpPr txBox="1"/>
          <p:nvPr/>
        </p:nvSpPr>
        <p:spPr>
          <a:xfrm>
            <a:off x="53975" y="4790200"/>
            <a:ext cx="2495700" cy="31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Trebuchet MS"/>
              <a:buNone/>
            </a:pPr>
            <a:r>
              <a:rPr b="0" i="0" lang="en-US" sz="800" u="none" cap="none" strike="noStrike">
                <a:solidFill>
                  <a:srgbClr val="434343"/>
                </a:solidFill>
                <a:latin typeface="Trebuchet MS"/>
                <a:ea typeface="Trebuchet MS"/>
                <a:cs typeface="Trebuchet MS"/>
                <a:sym typeface="Trebuchet MS"/>
              </a:rPr>
              <a:t>Globant Proprietary | Confidential Information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14"/>
          <p:cNvPicPr preferRelativeResize="0"/>
          <p:nvPr/>
        </p:nvPicPr>
        <p:blipFill>
          <a:blip r:embed="rId6">
            <a:alphaModFix/>
          </a:blip>
          <a:stretch>
            <a:fillRect/>
          </a:stretch>
        </p:blipFill>
        <p:spPr>
          <a:xfrm>
            <a:off x="101500" y="106950"/>
            <a:ext cx="486800" cy="486800"/>
          </a:xfrm>
          <a:prstGeom prst="rect">
            <a:avLst/>
          </a:prstGeom>
          <a:noFill/>
          <a:ln>
            <a:noFill/>
          </a:ln>
        </p:spPr>
      </p:pic>
      <p:sp>
        <p:nvSpPr>
          <p:cNvPr id="88" name="Google Shape;88;p14"/>
          <p:cNvSpPr/>
          <p:nvPr/>
        </p:nvSpPr>
        <p:spPr>
          <a:xfrm>
            <a:off x="199275" y="153216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2</a:t>
            </a:r>
            <a:r>
              <a:rPr b="0"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From text to numbers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3" name="Shape 93"/>
        <p:cNvGrpSpPr/>
        <p:nvPr/>
      </p:nvGrpSpPr>
      <p:grpSpPr>
        <a:xfrm>
          <a:off x="0" y="0"/>
          <a:ext cx="0" cy="0"/>
          <a:chOff x="0" y="0"/>
          <a:chExt cx="0" cy="0"/>
        </a:xfrm>
      </p:grpSpPr>
      <p:cxnSp>
        <p:nvCxnSpPr>
          <p:cNvPr id="94" name="Google Shape;94;p15"/>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95" name="Google Shape;95;p15"/>
          <p:cNvSpPr txBox="1"/>
          <p:nvPr/>
        </p:nvSpPr>
        <p:spPr>
          <a:xfrm>
            <a:off x="544456" y="37825"/>
            <a:ext cx="55413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Agenda</a:t>
            </a:r>
            <a:endParaRPr b="0" i="0" sz="1400" u="none" cap="none" strike="noStrike">
              <a:solidFill>
                <a:srgbClr val="000000"/>
              </a:solidFill>
              <a:latin typeface="Arial"/>
              <a:ea typeface="Arial"/>
              <a:cs typeface="Arial"/>
              <a:sym typeface="Arial"/>
            </a:endParaRPr>
          </a:p>
        </p:txBody>
      </p:sp>
      <p:cxnSp>
        <p:nvCxnSpPr>
          <p:cNvPr id="96" name="Google Shape;96;p15"/>
          <p:cNvCxnSpPr/>
          <p:nvPr/>
        </p:nvCxnSpPr>
        <p:spPr>
          <a:xfrm>
            <a:off x="4475400" y="1196650"/>
            <a:ext cx="0" cy="3225900"/>
          </a:xfrm>
          <a:prstGeom prst="straightConnector1">
            <a:avLst/>
          </a:prstGeom>
          <a:noFill/>
          <a:ln cap="flat" cmpd="sng" w="19050">
            <a:solidFill>
              <a:schemeClr val="dk2"/>
            </a:solidFill>
            <a:prstDash val="dot"/>
            <a:round/>
            <a:headEnd len="sm" w="sm" type="none"/>
            <a:tailEnd len="sm" w="sm" type="none"/>
          </a:ln>
        </p:spPr>
      </p:cxnSp>
      <p:sp>
        <p:nvSpPr>
          <p:cNvPr id="97" name="Google Shape;97;p15"/>
          <p:cNvSpPr/>
          <p:nvPr/>
        </p:nvSpPr>
        <p:spPr>
          <a:xfrm>
            <a:off x="199275" y="11966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0" i="0" lang="en-US" sz="1400" u="none" cap="none" strike="noStrike">
                <a:solidFill>
                  <a:srgbClr val="666666"/>
                </a:solidFill>
                <a:latin typeface="Roboto Condensed"/>
                <a:ea typeface="Roboto Condensed"/>
                <a:cs typeface="Roboto Condensed"/>
                <a:sym typeface="Roboto Condensed"/>
              </a:rPr>
              <a:t>1.  </a:t>
            </a:r>
            <a:r>
              <a:rPr b="1" lang="en-US">
                <a:solidFill>
                  <a:srgbClr val="666666"/>
                </a:solidFill>
                <a:latin typeface="Roboto Condensed"/>
                <a:ea typeface="Roboto Condensed"/>
                <a:cs typeface="Roboto Condensed"/>
                <a:sym typeface="Roboto Condensed"/>
              </a:rPr>
              <a:t>What does NLP mean?</a:t>
            </a:r>
            <a:endParaRPr b="0" i="0" sz="1400" u="none" cap="none" strike="noStrike">
              <a:solidFill>
                <a:srgbClr val="000000"/>
              </a:solidFill>
              <a:latin typeface="Arial"/>
              <a:ea typeface="Arial"/>
              <a:cs typeface="Arial"/>
              <a:sym typeface="Arial"/>
            </a:endParaRPr>
          </a:p>
        </p:txBody>
      </p:sp>
      <p:sp>
        <p:nvSpPr>
          <p:cNvPr id="98" name="Google Shape;98;p15"/>
          <p:cNvSpPr txBox="1"/>
          <p:nvPr/>
        </p:nvSpPr>
        <p:spPr>
          <a:xfrm>
            <a:off x="3478050" y="72750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i="0" lang="en-US" sz="1800" u="none" cap="none" strike="noStrike">
                <a:solidFill>
                  <a:srgbClr val="666666"/>
                </a:solidFill>
                <a:latin typeface="Roboto Condensed"/>
                <a:ea typeface="Roboto Condensed"/>
                <a:cs typeface="Roboto Condensed"/>
                <a:sym typeface="Roboto Condensed"/>
              </a:rPr>
              <a:t>Status</a:t>
            </a:r>
            <a:endParaRPr b="0" i="0" sz="1400" u="none" cap="none" strike="noStrike">
              <a:solidFill>
                <a:srgbClr val="000000"/>
              </a:solidFill>
              <a:latin typeface="Arial"/>
              <a:ea typeface="Arial"/>
              <a:cs typeface="Arial"/>
              <a:sym typeface="Arial"/>
            </a:endParaRPr>
          </a:p>
        </p:txBody>
      </p:sp>
      <p:sp>
        <p:nvSpPr>
          <p:cNvPr id="99" name="Google Shape;99;p15"/>
          <p:cNvSpPr txBox="1"/>
          <p:nvPr/>
        </p:nvSpPr>
        <p:spPr>
          <a:xfrm>
            <a:off x="3562300" y="112455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sp>
        <p:nvSpPr>
          <p:cNvPr id="100" name="Google Shape;100;p15"/>
          <p:cNvSpPr txBox="1"/>
          <p:nvPr/>
        </p:nvSpPr>
        <p:spPr>
          <a:xfrm>
            <a:off x="4681350" y="71784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Natural Language Processing</a:t>
            </a:r>
            <a:endParaRPr b="0" i="0" sz="1400" u="none" cap="none" strike="noStrike">
              <a:solidFill>
                <a:srgbClr val="000000"/>
              </a:solidFill>
              <a:latin typeface="Arial"/>
              <a:ea typeface="Arial"/>
              <a:cs typeface="Arial"/>
              <a:sym typeface="Arial"/>
            </a:endParaRPr>
          </a:p>
        </p:txBody>
      </p:sp>
      <p:sp>
        <p:nvSpPr>
          <p:cNvPr id="101" name="Google Shape;101;p15"/>
          <p:cNvSpPr txBox="1"/>
          <p:nvPr/>
        </p:nvSpPr>
        <p:spPr>
          <a:xfrm>
            <a:off x="4674625" y="1106428"/>
            <a:ext cx="4017300" cy="94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Roboto Condensed"/>
              <a:buNone/>
            </a:pPr>
            <a:r>
              <a:rPr lang="en-US" sz="1200">
                <a:solidFill>
                  <a:srgbClr val="666666"/>
                </a:solidFill>
                <a:latin typeface="Roboto Condensed"/>
                <a:ea typeface="Roboto Condensed"/>
                <a:cs typeface="Roboto Condensed"/>
                <a:sym typeface="Roboto Condensed"/>
              </a:rPr>
              <a:t>Aims computers to fully understand our human language in order to perform a useful task.</a:t>
            </a:r>
            <a:endParaRPr sz="12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Roboto Condensed"/>
              <a:buNone/>
            </a:pPr>
            <a:r>
              <a:t/>
            </a:r>
            <a:endParaRPr sz="12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Roboto Condensed"/>
              <a:buNone/>
            </a:pPr>
            <a:r>
              <a:rPr lang="en-US" sz="1200">
                <a:solidFill>
                  <a:srgbClr val="666666"/>
                </a:solidFill>
                <a:latin typeface="Roboto Condensed"/>
                <a:ea typeface="Roboto Condensed"/>
                <a:cs typeface="Roboto Condensed"/>
                <a:sym typeface="Roboto Condensed"/>
              </a:rPr>
              <a:t>A perfect language understanding is AI-Complete</a:t>
            </a:r>
            <a:endParaRPr sz="1200">
              <a:solidFill>
                <a:srgbClr val="666666"/>
              </a:solidFill>
              <a:latin typeface="Roboto Condensed"/>
              <a:ea typeface="Roboto Condensed"/>
              <a:cs typeface="Roboto Condensed"/>
              <a:sym typeface="Roboto Condensed"/>
            </a:endParaRPr>
          </a:p>
        </p:txBody>
      </p:sp>
      <p:pic>
        <p:nvPicPr>
          <p:cNvPr id="102" name="Google Shape;102;p15"/>
          <p:cNvPicPr preferRelativeResize="0"/>
          <p:nvPr/>
        </p:nvPicPr>
        <p:blipFill>
          <a:blip r:embed="rId4">
            <a:alphaModFix/>
          </a:blip>
          <a:stretch>
            <a:fillRect/>
          </a:stretch>
        </p:blipFill>
        <p:spPr>
          <a:xfrm>
            <a:off x="133250" y="166049"/>
            <a:ext cx="486799" cy="351499"/>
          </a:xfrm>
          <a:prstGeom prst="rect">
            <a:avLst/>
          </a:prstGeom>
          <a:noFill/>
          <a:ln>
            <a:noFill/>
          </a:ln>
        </p:spPr>
      </p:pic>
      <p:pic>
        <p:nvPicPr>
          <p:cNvPr id="103" name="Google Shape;103;p15"/>
          <p:cNvPicPr preferRelativeResize="0"/>
          <p:nvPr/>
        </p:nvPicPr>
        <p:blipFill>
          <a:blip r:embed="rId5">
            <a:alphaModFix/>
          </a:blip>
          <a:stretch>
            <a:fillRect/>
          </a:stretch>
        </p:blipFill>
        <p:spPr>
          <a:xfrm>
            <a:off x="7778777" y="4769475"/>
            <a:ext cx="1178650" cy="258825"/>
          </a:xfrm>
          <a:prstGeom prst="rect">
            <a:avLst/>
          </a:prstGeom>
          <a:noFill/>
          <a:ln>
            <a:noFill/>
          </a:ln>
        </p:spPr>
      </p:pic>
      <p:sp>
        <p:nvSpPr>
          <p:cNvPr id="104" name="Google Shape;104;p15"/>
          <p:cNvSpPr txBox="1"/>
          <p:nvPr/>
        </p:nvSpPr>
        <p:spPr>
          <a:xfrm>
            <a:off x="53975" y="4790200"/>
            <a:ext cx="2495700" cy="31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Trebuchet MS"/>
              <a:buNone/>
            </a:pPr>
            <a:r>
              <a:rPr b="0" i="0" lang="en-US" sz="800" u="none" cap="none" strike="noStrike">
                <a:solidFill>
                  <a:srgbClr val="434343"/>
                </a:solidFill>
                <a:latin typeface="Trebuchet MS"/>
                <a:ea typeface="Trebuchet MS"/>
                <a:cs typeface="Trebuchet MS"/>
                <a:sym typeface="Trebuchet MS"/>
              </a:rPr>
              <a:t>Globant Proprietary | Confidential Information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05" name="Google Shape;105;p15"/>
          <p:cNvPicPr preferRelativeResize="0"/>
          <p:nvPr/>
        </p:nvPicPr>
        <p:blipFill>
          <a:blip r:embed="rId6">
            <a:alphaModFix/>
          </a:blip>
          <a:stretch>
            <a:fillRect/>
          </a:stretch>
        </p:blipFill>
        <p:spPr>
          <a:xfrm>
            <a:off x="101500" y="106950"/>
            <a:ext cx="486800" cy="486800"/>
          </a:xfrm>
          <a:prstGeom prst="rect">
            <a:avLst/>
          </a:prstGeom>
          <a:noFill/>
          <a:ln>
            <a:noFill/>
          </a:ln>
        </p:spPr>
      </p:pic>
      <p:sp>
        <p:nvSpPr>
          <p:cNvPr id="106" name="Google Shape;106;p15"/>
          <p:cNvSpPr/>
          <p:nvPr/>
        </p:nvSpPr>
        <p:spPr>
          <a:xfrm>
            <a:off x="5725775" y="2365513"/>
            <a:ext cx="1232100" cy="1232100"/>
          </a:xfrm>
          <a:prstGeom prst="ellipse">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Statistics</a:t>
            </a:r>
            <a:endParaRPr sz="1000"/>
          </a:p>
        </p:txBody>
      </p:sp>
      <p:sp>
        <p:nvSpPr>
          <p:cNvPr id="107" name="Google Shape;107;p15"/>
          <p:cNvSpPr/>
          <p:nvPr/>
        </p:nvSpPr>
        <p:spPr>
          <a:xfrm>
            <a:off x="6546675" y="2365513"/>
            <a:ext cx="1232100" cy="1232100"/>
          </a:xfrm>
          <a:prstGeom prst="ellipse">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US" sz="1000"/>
              <a:t>Linguistics</a:t>
            </a:r>
            <a:endParaRPr sz="1000"/>
          </a:p>
        </p:txBody>
      </p:sp>
      <p:sp>
        <p:nvSpPr>
          <p:cNvPr id="108" name="Google Shape;108;p15"/>
          <p:cNvSpPr/>
          <p:nvPr/>
        </p:nvSpPr>
        <p:spPr>
          <a:xfrm>
            <a:off x="6166475" y="2978563"/>
            <a:ext cx="1232100" cy="1232100"/>
          </a:xfrm>
          <a:prstGeom prst="ellipse">
            <a:avLst/>
          </a:prstGeom>
          <a:noFill/>
          <a:ln cap="flat" cmpd="sng" w="9525">
            <a:solidFill>
              <a:schemeClr val="accen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US" sz="1000"/>
              <a:t>Computer Science</a:t>
            </a:r>
            <a:endParaRPr sz="1000"/>
          </a:p>
        </p:txBody>
      </p:sp>
      <p:sp>
        <p:nvSpPr>
          <p:cNvPr id="109" name="Google Shape;109;p15"/>
          <p:cNvSpPr txBox="1"/>
          <p:nvPr/>
        </p:nvSpPr>
        <p:spPr>
          <a:xfrm>
            <a:off x="6547450" y="3038650"/>
            <a:ext cx="5175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t>NLP</a:t>
            </a:r>
            <a:endParaRPr b="1" sz="1000"/>
          </a:p>
        </p:txBody>
      </p:sp>
      <p:sp>
        <p:nvSpPr>
          <p:cNvPr id="110" name="Google Shape;110;p15"/>
          <p:cNvSpPr/>
          <p:nvPr/>
        </p:nvSpPr>
        <p:spPr>
          <a:xfrm>
            <a:off x="199275" y="1867691"/>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3</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Embeddings</a:t>
            </a:r>
            <a:endParaRPr b="0" i="0" sz="1400" u="none" cap="none" strike="noStrike">
              <a:solidFill>
                <a:schemeClr val="lt2"/>
              </a:solidFill>
              <a:latin typeface="Arial"/>
              <a:ea typeface="Arial"/>
              <a:cs typeface="Arial"/>
              <a:sym typeface="Arial"/>
            </a:endParaRPr>
          </a:p>
        </p:txBody>
      </p:sp>
      <p:sp>
        <p:nvSpPr>
          <p:cNvPr id="111" name="Google Shape;111;p15"/>
          <p:cNvSpPr/>
          <p:nvPr/>
        </p:nvSpPr>
        <p:spPr>
          <a:xfrm>
            <a:off x="199275" y="2202475"/>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4</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A simple semantic validator: analogies</a:t>
            </a:r>
            <a:endParaRPr b="1">
              <a:solidFill>
                <a:schemeClr val="lt2"/>
              </a:solidFill>
              <a:latin typeface="Roboto Condensed"/>
              <a:ea typeface="Roboto Condensed"/>
              <a:cs typeface="Roboto Condensed"/>
              <a:sym typeface="Roboto Condensed"/>
            </a:endParaRPr>
          </a:p>
        </p:txBody>
      </p:sp>
      <p:sp>
        <p:nvSpPr>
          <p:cNvPr id="112" name="Google Shape;112;p15"/>
          <p:cNvSpPr/>
          <p:nvPr/>
        </p:nvSpPr>
        <p:spPr>
          <a:xfrm>
            <a:off x="199275" y="25372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5</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Deep Learning in NLP</a:t>
            </a:r>
            <a:endParaRPr b="0" i="0" sz="1400" u="none" cap="none" strike="noStrike">
              <a:solidFill>
                <a:schemeClr val="lt2"/>
              </a:solidFill>
              <a:latin typeface="Arial"/>
              <a:ea typeface="Arial"/>
              <a:cs typeface="Arial"/>
              <a:sym typeface="Arial"/>
            </a:endParaRPr>
          </a:p>
        </p:txBody>
      </p:sp>
      <p:sp>
        <p:nvSpPr>
          <p:cNvPr id="113" name="Google Shape;113;p15"/>
          <p:cNvSpPr/>
          <p:nvPr/>
        </p:nvSpPr>
        <p:spPr>
          <a:xfrm>
            <a:off x="199275" y="287351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6</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Tensorflow</a:t>
            </a:r>
            <a:endParaRPr b="0" i="0" sz="1400" u="none" cap="none" strike="noStrike">
              <a:solidFill>
                <a:schemeClr val="lt2"/>
              </a:solidFill>
              <a:latin typeface="Arial"/>
              <a:ea typeface="Arial"/>
              <a:cs typeface="Arial"/>
              <a:sym typeface="Arial"/>
            </a:endParaRPr>
          </a:p>
        </p:txBody>
      </p:sp>
      <p:sp>
        <p:nvSpPr>
          <p:cNvPr id="114" name="Google Shape;114;p15"/>
          <p:cNvSpPr/>
          <p:nvPr/>
        </p:nvSpPr>
        <p:spPr>
          <a:xfrm>
            <a:off x="199275" y="153216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2</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From text to numbers</a:t>
            </a:r>
            <a:endParaRPr b="0" i="0" sz="1400" u="none" cap="none" strike="noStrike">
              <a:solidFill>
                <a:schemeClr val="l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9" name="Shape 119"/>
        <p:cNvGrpSpPr/>
        <p:nvPr/>
      </p:nvGrpSpPr>
      <p:grpSpPr>
        <a:xfrm>
          <a:off x="0" y="0"/>
          <a:ext cx="0" cy="0"/>
          <a:chOff x="0" y="0"/>
          <a:chExt cx="0" cy="0"/>
        </a:xfrm>
      </p:grpSpPr>
      <p:cxnSp>
        <p:nvCxnSpPr>
          <p:cNvPr id="120" name="Google Shape;120;p16"/>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121" name="Google Shape;121;p16"/>
          <p:cNvSpPr txBox="1"/>
          <p:nvPr/>
        </p:nvSpPr>
        <p:spPr>
          <a:xfrm>
            <a:off x="544456" y="37825"/>
            <a:ext cx="55413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What does NLP mean?</a:t>
            </a:r>
            <a:endParaRPr b="1" sz="2400">
              <a:solidFill>
                <a:srgbClr val="666666"/>
              </a:solidFill>
              <a:latin typeface="Roboto Condensed"/>
              <a:ea typeface="Roboto Condensed"/>
              <a:cs typeface="Roboto Condensed"/>
              <a:sym typeface="Roboto Condensed"/>
            </a:endParaRPr>
          </a:p>
        </p:txBody>
      </p:sp>
      <p:cxnSp>
        <p:nvCxnSpPr>
          <p:cNvPr id="122" name="Google Shape;122;p16"/>
          <p:cNvCxnSpPr/>
          <p:nvPr/>
        </p:nvCxnSpPr>
        <p:spPr>
          <a:xfrm>
            <a:off x="4475400" y="1196650"/>
            <a:ext cx="0" cy="3225900"/>
          </a:xfrm>
          <a:prstGeom prst="straightConnector1">
            <a:avLst/>
          </a:prstGeom>
          <a:noFill/>
          <a:ln cap="flat" cmpd="sng" w="19050">
            <a:solidFill>
              <a:schemeClr val="dk2"/>
            </a:solidFill>
            <a:prstDash val="dot"/>
            <a:round/>
            <a:headEnd len="sm" w="sm" type="none"/>
            <a:tailEnd len="sm" w="sm" type="none"/>
          </a:ln>
        </p:spPr>
      </p:cxnSp>
      <p:sp>
        <p:nvSpPr>
          <p:cNvPr id="123" name="Google Shape;123;p16"/>
          <p:cNvSpPr txBox="1"/>
          <p:nvPr/>
        </p:nvSpPr>
        <p:spPr>
          <a:xfrm>
            <a:off x="101500" y="71164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Natural Language Processing</a:t>
            </a:r>
            <a:endParaRPr b="0" i="0" sz="1400" u="none" cap="none" strike="noStrike">
              <a:solidFill>
                <a:srgbClr val="000000"/>
              </a:solidFill>
              <a:latin typeface="Arial"/>
              <a:ea typeface="Arial"/>
              <a:cs typeface="Arial"/>
              <a:sym typeface="Arial"/>
            </a:endParaRPr>
          </a:p>
        </p:txBody>
      </p:sp>
      <p:sp>
        <p:nvSpPr>
          <p:cNvPr id="124" name="Google Shape;124;p16"/>
          <p:cNvSpPr txBox="1"/>
          <p:nvPr/>
        </p:nvSpPr>
        <p:spPr>
          <a:xfrm>
            <a:off x="4674625" y="1106441"/>
            <a:ext cx="4017300" cy="2466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US" sz="1200">
                <a:solidFill>
                  <a:srgbClr val="666666"/>
                </a:solidFill>
                <a:latin typeface="Roboto Condensed"/>
                <a:ea typeface="Roboto Condensed"/>
                <a:cs typeface="Roboto Condensed"/>
                <a:sym typeface="Roboto Condensed"/>
              </a:rPr>
              <a:t>The most basic form in which a machine can understand is with numbers. NLP has a challenging task to </a:t>
            </a:r>
            <a:r>
              <a:rPr b="1" lang="en-US" sz="1200">
                <a:solidFill>
                  <a:srgbClr val="666666"/>
                </a:solidFill>
                <a:latin typeface="Roboto Condensed"/>
                <a:ea typeface="Roboto Condensed"/>
                <a:cs typeface="Roboto Condensed"/>
                <a:sym typeface="Roboto Condensed"/>
              </a:rPr>
              <a:t>transform text to a suitable and </a:t>
            </a:r>
            <a:r>
              <a:rPr b="1" lang="en-US" sz="1200" u="sng">
                <a:solidFill>
                  <a:srgbClr val="666666"/>
                </a:solidFill>
                <a:latin typeface="Roboto Condensed"/>
                <a:ea typeface="Roboto Condensed"/>
                <a:cs typeface="Roboto Condensed"/>
                <a:sym typeface="Roboto Condensed"/>
              </a:rPr>
              <a:t>numerical</a:t>
            </a:r>
            <a:r>
              <a:rPr b="1" lang="en-US" sz="1200">
                <a:solidFill>
                  <a:srgbClr val="666666"/>
                </a:solidFill>
                <a:latin typeface="Roboto Condensed"/>
                <a:ea typeface="Roboto Condensed"/>
                <a:cs typeface="Roboto Condensed"/>
                <a:sym typeface="Roboto Condensed"/>
              </a:rPr>
              <a:t> representation</a:t>
            </a:r>
            <a:r>
              <a:rPr lang="en-US" sz="1200">
                <a:solidFill>
                  <a:srgbClr val="666666"/>
                </a:solidFill>
                <a:latin typeface="Roboto Condensed"/>
                <a:ea typeface="Roboto Condensed"/>
                <a:cs typeface="Roboto Condensed"/>
                <a:sym typeface="Roboto Condensed"/>
              </a:rPr>
              <a:t> that any machine learning algorithm can use.</a:t>
            </a:r>
            <a:endParaRPr sz="12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None/>
            </a:pPr>
            <a:r>
              <a:t/>
            </a:r>
            <a:endParaRPr sz="12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Roboto Condensed"/>
              <a:buNone/>
            </a:pPr>
            <a:r>
              <a:t/>
            </a:r>
            <a:endParaRPr sz="1200">
              <a:solidFill>
                <a:srgbClr val="666666"/>
              </a:solidFill>
              <a:latin typeface="Roboto Condensed"/>
              <a:ea typeface="Roboto Condensed"/>
              <a:cs typeface="Roboto Condensed"/>
              <a:sym typeface="Roboto Condensed"/>
            </a:endParaRPr>
          </a:p>
        </p:txBody>
      </p:sp>
      <p:pic>
        <p:nvPicPr>
          <p:cNvPr id="125" name="Google Shape;125;p16"/>
          <p:cNvPicPr preferRelativeResize="0"/>
          <p:nvPr/>
        </p:nvPicPr>
        <p:blipFill>
          <a:blip r:embed="rId4">
            <a:alphaModFix/>
          </a:blip>
          <a:stretch>
            <a:fillRect/>
          </a:stretch>
        </p:blipFill>
        <p:spPr>
          <a:xfrm>
            <a:off x="133250" y="166049"/>
            <a:ext cx="486799" cy="351499"/>
          </a:xfrm>
          <a:prstGeom prst="rect">
            <a:avLst/>
          </a:prstGeom>
          <a:noFill/>
          <a:ln>
            <a:noFill/>
          </a:ln>
        </p:spPr>
      </p:pic>
      <p:pic>
        <p:nvPicPr>
          <p:cNvPr id="126" name="Google Shape;126;p16"/>
          <p:cNvPicPr preferRelativeResize="0"/>
          <p:nvPr/>
        </p:nvPicPr>
        <p:blipFill>
          <a:blip r:embed="rId5">
            <a:alphaModFix/>
          </a:blip>
          <a:stretch>
            <a:fillRect/>
          </a:stretch>
        </p:blipFill>
        <p:spPr>
          <a:xfrm>
            <a:off x="7778777" y="4769475"/>
            <a:ext cx="1178650" cy="258825"/>
          </a:xfrm>
          <a:prstGeom prst="rect">
            <a:avLst/>
          </a:prstGeom>
          <a:noFill/>
          <a:ln>
            <a:noFill/>
          </a:ln>
        </p:spPr>
      </p:pic>
      <p:sp>
        <p:nvSpPr>
          <p:cNvPr id="127" name="Google Shape;127;p16"/>
          <p:cNvSpPr txBox="1"/>
          <p:nvPr/>
        </p:nvSpPr>
        <p:spPr>
          <a:xfrm>
            <a:off x="53975" y="4790200"/>
            <a:ext cx="2495700" cy="31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Trebuchet MS"/>
              <a:buNone/>
            </a:pPr>
            <a:r>
              <a:rPr b="0" i="0" lang="en-US" sz="800" u="none" cap="none" strike="noStrike">
                <a:solidFill>
                  <a:srgbClr val="434343"/>
                </a:solidFill>
                <a:latin typeface="Trebuchet MS"/>
                <a:ea typeface="Trebuchet MS"/>
                <a:cs typeface="Trebuchet MS"/>
                <a:sym typeface="Trebuchet MS"/>
              </a:rPr>
              <a:t>Globant Proprietary | Confidential Information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28" name="Google Shape;128;p16"/>
          <p:cNvPicPr preferRelativeResize="0"/>
          <p:nvPr/>
        </p:nvPicPr>
        <p:blipFill>
          <a:blip r:embed="rId6">
            <a:alphaModFix/>
          </a:blip>
          <a:stretch>
            <a:fillRect/>
          </a:stretch>
        </p:blipFill>
        <p:spPr>
          <a:xfrm>
            <a:off x="101500" y="106950"/>
            <a:ext cx="486800" cy="486800"/>
          </a:xfrm>
          <a:prstGeom prst="rect">
            <a:avLst/>
          </a:prstGeom>
          <a:noFill/>
          <a:ln>
            <a:noFill/>
          </a:ln>
        </p:spPr>
      </p:pic>
      <p:pic>
        <p:nvPicPr>
          <p:cNvPr id="129" name="Google Shape;129;p16"/>
          <p:cNvPicPr preferRelativeResize="0"/>
          <p:nvPr/>
        </p:nvPicPr>
        <p:blipFill>
          <a:blip r:embed="rId7">
            <a:alphaModFix/>
          </a:blip>
          <a:stretch>
            <a:fillRect/>
          </a:stretch>
        </p:blipFill>
        <p:spPr>
          <a:xfrm>
            <a:off x="4681348" y="2016250"/>
            <a:ext cx="1893400" cy="2450601"/>
          </a:xfrm>
          <a:prstGeom prst="rect">
            <a:avLst/>
          </a:prstGeom>
          <a:noFill/>
          <a:ln>
            <a:noFill/>
          </a:ln>
        </p:spPr>
      </p:pic>
      <p:pic>
        <p:nvPicPr>
          <p:cNvPr id="130" name="Google Shape;130;p16"/>
          <p:cNvPicPr preferRelativeResize="0"/>
          <p:nvPr/>
        </p:nvPicPr>
        <p:blipFill>
          <a:blip r:embed="rId8">
            <a:alphaModFix/>
          </a:blip>
          <a:stretch>
            <a:fillRect/>
          </a:stretch>
        </p:blipFill>
        <p:spPr>
          <a:xfrm>
            <a:off x="6597873" y="2194525"/>
            <a:ext cx="2094050" cy="2094050"/>
          </a:xfrm>
          <a:prstGeom prst="rect">
            <a:avLst/>
          </a:prstGeom>
          <a:noFill/>
          <a:ln>
            <a:noFill/>
          </a:ln>
        </p:spPr>
      </p:pic>
      <p:sp>
        <p:nvSpPr>
          <p:cNvPr id="131" name="Google Shape;131;p16"/>
          <p:cNvSpPr txBox="1"/>
          <p:nvPr/>
        </p:nvSpPr>
        <p:spPr>
          <a:xfrm>
            <a:off x="208225" y="1196641"/>
            <a:ext cx="4017300" cy="246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Roboto Condensed"/>
              <a:buNone/>
            </a:pPr>
            <a:r>
              <a:rPr lang="en-US" sz="1200">
                <a:solidFill>
                  <a:srgbClr val="666666"/>
                </a:solidFill>
                <a:latin typeface="Roboto Condensed"/>
                <a:ea typeface="Roboto Condensed"/>
                <a:cs typeface="Roboto Condensed"/>
                <a:sym typeface="Roboto Condensed"/>
              </a:rPr>
              <a:t>Useful tasks:</a:t>
            </a:r>
            <a:endParaRPr sz="12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Roboto Condensed"/>
              <a:buNone/>
            </a:pPr>
            <a:r>
              <a:t/>
            </a:r>
            <a:endParaRPr sz="1200">
              <a:solidFill>
                <a:srgbClr val="666666"/>
              </a:solidFill>
              <a:latin typeface="Roboto Condensed"/>
              <a:ea typeface="Roboto Condensed"/>
              <a:cs typeface="Roboto Condensed"/>
              <a:sym typeface="Roboto Condensed"/>
            </a:endParaRPr>
          </a:p>
          <a:p>
            <a:pPr indent="-304800" lvl="0" marL="457200" marR="0" rtl="0" algn="l">
              <a:lnSpc>
                <a:spcPct val="100000"/>
              </a:lnSpc>
              <a:spcBef>
                <a:spcPts val="0"/>
              </a:spcBef>
              <a:spcAft>
                <a:spcPts val="0"/>
              </a:spcAft>
              <a:buClr>
                <a:srgbClr val="666666"/>
              </a:buClr>
              <a:buSzPts val="1200"/>
              <a:buFont typeface="Roboto Condensed"/>
              <a:buChar char="●"/>
            </a:pPr>
            <a:r>
              <a:rPr lang="en-US" sz="1200">
                <a:solidFill>
                  <a:srgbClr val="666666"/>
                </a:solidFill>
                <a:latin typeface="Roboto Condensed"/>
                <a:ea typeface="Roboto Condensed"/>
                <a:cs typeface="Roboto Condensed"/>
                <a:sym typeface="Roboto Condensed"/>
              </a:rPr>
              <a:t>Question answering</a:t>
            </a:r>
            <a:endParaRPr sz="1200">
              <a:solidFill>
                <a:srgbClr val="666666"/>
              </a:solidFill>
              <a:latin typeface="Roboto Condensed"/>
              <a:ea typeface="Roboto Condensed"/>
              <a:cs typeface="Roboto Condensed"/>
              <a:sym typeface="Roboto Condensed"/>
            </a:endParaRPr>
          </a:p>
          <a:p>
            <a:pPr indent="-304800" lvl="0" marL="457200" marR="0" rtl="0" algn="l">
              <a:lnSpc>
                <a:spcPct val="100000"/>
              </a:lnSpc>
              <a:spcBef>
                <a:spcPts val="0"/>
              </a:spcBef>
              <a:spcAft>
                <a:spcPts val="0"/>
              </a:spcAft>
              <a:buClr>
                <a:srgbClr val="666666"/>
              </a:buClr>
              <a:buSzPts val="1200"/>
              <a:buFont typeface="Roboto Condensed"/>
              <a:buChar char="●"/>
            </a:pPr>
            <a:r>
              <a:rPr lang="en-US" sz="1200">
                <a:solidFill>
                  <a:srgbClr val="666666"/>
                </a:solidFill>
                <a:latin typeface="Roboto Condensed"/>
                <a:ea typeface="Roboto Condensed"/>
                <a:cs typeface="Roboto Condensed"/>
                <a:sym typeface="Roboto Condensed"/>
              </a:rPr>
              <a:t>Spell checking</a:t>
            </a:r>
            <a:endParaRPr sz="1200">
              <a:solidFill>
                <a:srgbClr val="666666"/>
              </a:solidFill>
              <a:latin typeface="Roboto Condensed"/>
              <a:ea typeface="Roboto Condensed"/>
              <a:cs typeface="Roboto Condensed"/>
              <a:sym typeface="Roboto Condensed"/>
            </a:endParaRPr>
          </a:p>
          <a:p>
            <a:pPr indent="-304800" lvl="0" marL="457200" marR="0" rtl="0" algn="l">
              <a:lnSpc>
                <a:spcPct val="100000"/>
              </a:lnSpc>
              <a:spcBef>
                <a:spcPts val="0"/>
              </a:spcBef>
              <a:spcAft>
                <a:spcPts val="0"/>
              </a:spcAft>
              <a:buClr>
                <a:srgbClr val="666666"/>
              </a:buClr>
              <a:buSzPts val="1200"/>
              <a:buFont typeface="Roboto Condensed"/>
              <a:buChar char="●"/>
            </a:pPr>
            <a:r>
              <a:rPr lang="en-US" sz="1200">
                <a:solidFill>
                  <a:srgbClr val="666666"/>
                </a:solidFill>
                <a:latin typeface="Roboto Condensed"/>
                <a:ea typeface="Roboto Condensed"/>
                <a:cs typeface="Roboto Condensed"/>
                <a:sym typeface="Roboto Condensed"/>
              </a:rPr>
              <a:t>Translations</a:t>
            </a:r>
            <a:endParaRPr sz="1200">
              <a:solidFill>
                <a:srgbClr val="666666"/>
              </a:solidFill>
              <a:latin typeface="Roboto Condensed"/>
              <a:ea typeface="Roboto Condensed"/>
              <a:cs typeface="Roboto Condensed"/>
              <a:sym typeface="Roboto Condensed"/>
            </a:endParaRPr>
          </a:p>
          <a:p>
            <a:pPr indent="-304800" lvl="0" marL="457200" marR="0" rtl="0" algn="l">
              <a:lnSpc>
                <a:spcPct val="100000"/>
              </a:lnSpc>
              <a:spcBef>
                <a:spcPts val="0"/>
              </a:spcBef>
              <a:spcAft>
                <a:spcPts val="0"/>
              </a:spcAft>
              <a:buClr>
                <a:srgbClr val="666666"/>
              </a:buClr>
              <a:buSzPts val="1200"/>
              <a:buFont typeface="Roboto Condensed"/>
              <a:buChar char="●"/>
            </a:pPr>
            <a:r>
              <a:rPr lang="en-US" sz="1200">
                <a:solidFill>
                  <a:srgbClr val="666666"/>
                </a:solidFill>
                <a:latin typeface="Roboto Condensed"/>
                <a:ea typeface="Roboto Condensed"/>
                <a:cs typeface="Roboto Condensed"/>
                <a:sym typeface="Roboto Condensed"/>
              </a:rPr>
              <a:t>Chatbots</a:t>
            </a:r>
            <a:endParaRPr sz="12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None/>
            </a:pPr>
            <a:r>
              <a:t/>
            </a:r>
            <a:endParaRPr sz="1200">
              <a:solidFill>
                <a:srgbClr val="666666"/>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Roboto Condensed"/>
              <a:buNone/>
            </a:pPr>
            <a:r>
              <a:t/>
            </a:r>
            <a:endParaRPr sz="1200">
              <a:solidFill>
                <a:srgbClr val="666666"/>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cxnSp>
        <p:nvCxnSpPr>
          <p:cNvPr id="137" name="Google Shape;137;p17"/>
          <p:cNvCxnSpPr/>
          <p:nvPr/>
        </p:nvCxnSpPr>
        <p:spPr>
          <a:xfrm flipH="1" rot="10800000">
            <a:off x="176125" y="587749"/>
            <a:ext cx="8781300" cy="6000"/>
          </a:xfrm>
          <a:prstGeom prst="straightConnector1">
            <a:avLst/>
          </a:prstGeom>
          <a:noFill/>
          <a:ln cap="flat" cmpd="sng" w="9525">
            <a:solidFill>
              <a:srgbClr val="CCCCCC"/>
            </a:solidFill>
            <a:prstDash val="solid"/>
            <a:round/>
            <a:headEnd len="sm" w="sm" type="none"/>
            <a:tailEnd len="sm" w="sm" type="none"/>
          </a:ln>
        </p:spPr>
      </p:cxnSp>
      <p:sp>
        <p:nvSpPr>
          <p:cNvPr id="138" name="Google Shape;138;p17"/>
          <p:cNvSpPr txBox="1"/>
          <p:nvPr/>
        </p:nvSpPr>
        <p:spPr>
          <a:xfrm>
            <a:off x="544456" y="37825"/>
            <a:ext cx="55413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400">
                <a:solidFill>
                  <a:srgbClr val="666666"/>
                </a:solidFill>
                <a:latin typeface="Roboto Condensed"/>
                <a:ea typeface="Roboto Condensed"/>
                <a:cs typeface="Roboto Condensed"/>
                <a:sym typeface="Roboto Condensed"/>
              </a:rPr>
              <a:t>Agenda</a:t>
            </a:r>
            <a:endParaRPr b="0" i="0" sz="1400" u="none" cap="none" strike="noStrike">
              <a:solidFill>
                <a:srgbClr val="000000"/>
              </a:solidFill>
              <a:latin typeface="Arial"/>
              <a:ea typeface="Arial"/>
              <a:cs typeface="Arial"/>
              <a:sym typeface="Arial"/>
            </a:endParaRPr>
          </a:p>
        </p:txBody>
      </p:sp>
      <p:cxnSp>
        <p:nvCxnSpPr>
          <p:cNvPr id="139" name="Google Shape;139;p17"/>
          <p:cNvCxnSpPr/>
          <p:nvPr/>
        </p:nvCxnSpPr>
        <p:spPr>
          <a:xfrm>
            <a:off x="4475400" y="1196650"/>
            <a:ext cx="0" cy="3225900"/>
          </a:xfrm>
          <a:prstGeom prst="straightConnector1">
            <a:avLst/>
          </a:prstGeom>
          <a:noFill/>
          <a:ln cap="flat" cmpd="sng" w="19050">
            <a:solidFill>
              <a:schemeClr val="dk2"/>
            </a:solidFill>
            <a:prstDash val="dot"/>
            <a:round/>
            <a:headEnd len="sm" w="sm" type="none"/>
            <a:tailEnd len="sm" w="sm" type="none"/>
          </a:ln>
        </p:spPr>
      </p:cxnSp>
      <p:sp>
        <p:nvSpPr>
          <p:cNvPr id="140" name="Google Shape;140;p17"/>
          <p:cNvSpPr/>
          <p:nvPr/>
        </p:nvSpPr>
        <p:spPr>
          <a:xfrm>
            <a:off x="199275" y="11966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0" i="0" lang="en-US" sz="1400" u="none" cap="none" strike="noStrike">
                <a:solidFill>
                  <a:srgbClr val="666666"/>
                </a:solidFill>
                <a:latin typeface="Roboto Condensed"/>
                <a:ea typeface="Roboto Condensed"/>
                <a:cs typeface="Roboto Condensed"/>
                <a:sym typeface="Roboto Condensed"/>
              </a:rPr>
              <a:t>1.  </a:t>
            </a:r>
            <a:r>
              <a:rPr b="1" lang="en-US">
                <a:solidFill>
                  <a:srgbClr val="666666"/>
                </a:solidFill>
                <a:latin typeface="Roboto Condensed"/>
                <a:ea typeface="Roboto Condensed"/>
                <a:cs typeface="Roboto Condensed"/>
                <a:sym typeface="Roboto Condensed"/>
              </a:rPr>
              <a:t>What does NLP mean?</a:t>
            </a:r>
            <a:endParaRPr b="0" i="0" sz="1400" u="none" cap="none" strike="noStrike">
              <a:solidFill>
                <a:srgbClr val="000000"/>
              </a:solidFill>
              <a:latin typeface="Arial"/>
              <a:ea typeface="Arial"/>
              <a:cs typeface="Arial"/>
              <a:sym typeface="Arial"/>
            </a:endParaRPr>
          </a:p>
        </p:txBody>
      </p:sp>
      <p:sp>
        <p:nvSpPr>
          <p:cNvPr id="141" name="Google Shape;141;p17"/>
          <p:cNvSpPr txBox="1"/>
          <p:nvPr/>
        </p:nvSpPr>
        <p:spPr>
          <a:xfrm>
            <a:off x="3478050" y="72750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i="0" lang="en-US" sz="1800" u="none" cap="none" strike="noStrike">
                <a:solidFill>
                  <a:srgbClr val="666666"/>
                </a:solidFill>
                <a:latin typeface="Roboto Condensed"/>
                <a:ea typeface="Roboto Condensed"/>
                <a:cs typeface="Roboto Condensed"/>
                <a:sym typeface="Roboto Condensed"/>
              </a:rPr>
              <a:t>Status</a:t>
            </a:r>
            <a:endParaRPr b="0" i="0" sz="1400" u="none" cap="none" strike="noStrike">
              <a:solidFill>
                <a:srgbClr val="000000"/>
              </a:solidFill>
              <a:latin typeface="Arial"/>
              <a:ea typeface="Arial"/>
              <a:cs typeface="Arial"/>
              <a:sym typeface="Arial"/>
            </a:endParaRPr>
          </a:p>
        </p:txBody>
      </p:sp>
      <p:sp>
        <p:nvSpPr>
          <p:cNvPr id="142" name="Google Shape;142;p17"/>
          <p:cNvSpPr txBox="1"/>
          <p:nvPr/>
        </p:nvSpPr>
        <p:spPr>
          <a:xfrm>
            <a:off x="3562300" y="1124550"/>
            <a:ext cx="1006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rgbClr val="666666"/>
                </a:solidFill>
                <a:latin typeface="Roboto Condensed"/>
                <a:ea typeface="Roboto Condensed"/>
                <a:cs typeface="Roboto Condensed"/>
                <a:sym typeface="Roboto Condensed"/>
              </a:rPr>
              <a:t>Done</a:t>
            </a:r>
            <a:endParaRPr b="0" i="0" sz="1400" u="none" cap="none" strike="noStrike">
              <a:solidFill>
                <a:srgbClr val="000000"/>
              </a:solidFill>
              <a:latin typeface="Arial"/>
              <a:ea typeface="Arial"/>
              <a:cs typeface="Arial"/>
              <a:sym typeface="Arial"/>
            </a:endParaRPr>
          </a:p>
        </p:txBody>
      </p:sp>
      <p:sp>
        <p:nvSpPr>
          <p:cNvPr id="143" name="Google Shape;143;p17"/>
          <p:cNvSpPr txBox="1"/>
          <p:nvPr/>
        </p:nvSpPr>
        <p:spPr>
          <a:xfrm>
            <a:off x="4681350" y="71784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sz="2000">
                <a:solidFill>
                  <a:srgbClr val="666666"/>
                </a:solidFill>
                <a:latin typeface="Roboto Condensed"/>
                <a:ea typeface="Roboto Condensed"/>
                <a:cs typeface="Roboto Condensed"/>
                <a:sym typeface="Roboto Condensed"/>
              </a:rPr>
              <a:t>Text comprehension</a:t>
            </a:r>
            <a:endParaRPr b="0" i="0" sz="1400" u="none" cap="none" strike="noStrike">
              <a:solidFill>
                <a:srgbClr val="000000"/>
              </a:solidFill>
              <a:latin typeface="Arial"/>
              <a:ea typeface="Arial"/>
              <a:cs typeface="Arial"/>
              <a:sym typeface="Arial"/>
            </a:endParaRPr>
          </a:p>
        </p:txBody>
      </p:sp>
      <p:sp>
        <p:nvSpPr>
          <p:cNvPr id="144" name="Google Shape;144;p17"/>
          <p:cNvSpPr txBox="1"/>
          <p:nvPr/>
        </p:nvSpPr>
        <p:spPr>
          <a:xfrm>
            <a:off x="4674625" y="1106428"/>
            <a:ext cx="4017300" cy="94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Roboto Condensed"/>
              <a:buNone/>
            </a:pPr>
            <a:r>
              <a:rPr lang="en-US" sz="1200">
                <a:solidFill>
                  <a:srgbClr val="666666"/>
                </a:solidFill>
                <a:latin typeface="Roboto Condensed"/>
                <a:ea typeface="Roboto Condensed"/>
                <a:cs typeface="Roboto Condensed"/>
                <a:sym typeface="Roboto Condensed"/>
              </a:rPr>
              <a:t>Machines only understand numbers. We need to transform inputs into a numerical representation. To do so, we need to count.</a:t>
            </a:r>
            <a:endParaRPr sz="1200">
              <a:solidFill>
                <a:srgbClr val="666666"/>
              </a:solidFill>
              <a:latin typeface="Roboto Condensed"/>
              <a:ea typeface="Roboto Condensed"/>
              <a:cs typeface="Roboto Condensed"/>
              <a:sym typeface="Roboto Condensed"/>
            </a:endParaRPr>
          </a:p>
        </p:txBody>
      </p:sp>
      <p:pic>
        <p:nvPicPr>
          <p:cNvPr id="145" name="Google Shape;145;p17"/>
          <p:cNvPicPr preferRelativeResize="0"/>
          <p:nvPr/>
        </p:nvPicPr>
        <p:blipFill>
          <a:blip r:embed="rId4">
            <a:alphaModFix/>
          </a:blip>
          <a:stretch>
            <a:fillRect/>
          </a:stretch>
        </p:blipFill>
        <p:spPr>
          <a:xfrm>
            <a:off x="133250" y="166049"/>
            <a:ext cx="486799" cy="351499"/>
          </a:xfrm>
          <a:prstGeom prst="rect">
            <a:avLst/>
          </a:prstGeom>
          <a:noFill/>
          <a:ln>
            <a:noFill/>
          </a:ln>
        </p:spPr>
      </p:pic>
      <p:pic>
        <p:nvPicPr>
          <p:cNvPr id="146" name="Google Shape;146;p17"/>
          <p:cNvPicPr preferRelativeResize="0"/>
          <p:nvPr/>
        </p:nvPicPr>
        <p:blipFill>
          <a:blip r:embed="rId5">
            <a:alphaModFix/>
          </a:blip>
          <a:stretch>
            <a:fillRect/>
          </a:stretch>
        </p:blipFill>
        <p:spPr>
          <a:xfrm>
            <a:off x="7778777" y="4769475"/>
            <a:ext cx="1178650" cy="258825"/>
          </a:xfrm>
          <a:prstGeom prst="rect">
            <a:avLst/>
          </a:prstGeom>
          <a:noFill/>
          <a:ln>
            <a:noFill/>
          </a:ln>
        </p:spPr>
      </p:pic>
      <p:sp>
        <p:nvSpPr>
          <p:cNvPr id="147" name="Google Shape;147;p17"/>
          <p:cNvSpPr txBox="1"/>
          <p:nvPr/>
        </p:nvSpPr>
        <p:spPr>
          <a:xfrm>
            <a:off x="53975" y="4790200"/>
            <a:ext cx="2495700" cy="31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Trebuchet MS"/>
              <a:buNone/>
            </a:pPr>
            <a:r>
              <a:rPr b="0" i="0" lang="en-US" sz="800" u="none" cap="none" strike="noStrike">
                <a:solidFill>
                  <a:srgbClr val="434343"/>
                </a:solidFill>
                <a:latin typeface="Trebuchet MS"/>
                <a:ea typeface="Trebuchet MS"/>
                <a:cs typeface="Trebuchet MS"/>
                <a:sym typeface="Trebuchet MS"/>
              </a:rPr>
              <a:t>Globant Proprietary | Confidential Information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48" name="Google Shape;148;p17"/>
          <p:cNvPicPr preferRelativeResize="0"/>
          <p:nvPr/>
        </p:nvPicPr>
        <p:blipFill>
          <a:blip r:embed="rId6">
            <a:alphaModFix/>
          </a:blip>
          <a:stretch>
            <a:fillRect/>
          </a:stretch>
        </p:blipFill>
        <p:spPr>
          <a:xfrm>
            <a:off x="101500" y="106950"/>
            <a:ext cx="486800" cy="486800"/>
          </a:xfrm>
          <a:prstGeom prst="rect">
            <a:avLst/>
          </a:prstGeom>
          <a:noFill/>
          <a:ln>
            <a:noFill/>
          </a:ln>
        </p:spPr>
      </p:pic>
      <p:sp>
        <p:nvSpPr>
          <p:cNvPr id="149" name="Google Shape;149;p17"/>
          <p:cNvSpPr/>
          <p:nvPr/>
        </p:nvSpPr>
        <p:spPr>
          <a:xfrm>
            <a:off x="199275" y="1867691"/>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3</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Embeddings</a:t>
            </a:r>
            <a:endParaRPr b="0" i="0" sz="1400" u="none" cap="none" strike="noStrike">
              <a:solidFill>
                <a:schemeClr val="lt2"/>
              </a:solidFill>
              <a:latin typeface="Arial"/>
              <a:ea typeface="Arial"/>
              <a:cs typeface="Arial"/>
              <a:sym typeface="Arial"/>
            </a:endParaRPr>
          </a:p>
        </p:txBody>
      </p:sp>
      <p:sp>
        <p:nvSpPr>
          <p:cNvPr id="150" name="Google Shape;150;p17"/>
          <p:cNvSpPr/>
          <p:nvPr/>
        </p:nvSpPr>
        <p:spPr>
          <a:xfrm>
            <a:off x="199275" y="2202475"/>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4</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A simple semantic validator: analogies</a:t>
            </a:r>
            <a:endParaRPr b="1">
              <a:solidFill>
                <a:schemeClr val="lt2"/>
              </a:solidFill>
              <a:latin typeface="Roboto Condensed"/>
              <a:ea typeface="Roboto Condensed"/>
              <a:cs typeface="Roboto Condensed"/>
              <a:sym typeface="Roboto Condensed"/>
            </a:endParaRPr>
          </a:p>
        </p:txBody>
      </p:sp>
      <p:sp>
        <p:nvSpPr>
          <p:cNvPr id="151" name="Google Shape;151;p17"/>
          <p:cNvSpPr/>
          <p:nvPr/>
        </p:nvSpPr>
        <p:spPr>
          <a:xfrm>
            <a:off x="199275" y="2537250"/>
            <a:ext cx="3990300" cy="318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5</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Deep Learning in NLP</a:t>
            </a:r>
            <a:endParaRPr b="0" i="0" sz="1400" u="none" cap="none" strike="noStrike">
              <a:solidFill>
                <a:schemeClr val="lt2"/>
              </a:solidFill>
              <a:latin typeface="Arial"/>
              <a:ea typeface="Arial"/>
              <a:cs typeface="Arial"/>
              <a:sym typeface="Arial"/>
            </a:endParaRPr>
          </a:p>
        </p:txBody>
      </p:sp>
      <p:sp>
        <p:nvSpPr>
          <p:cNvPr id="152" name="Google Shape;152;p17"/>
          <p:cNvSpPr/>
          <p:nvPr/>
        </p:nvSpPr>
        <p:spPr>
          <a:xfrm>
            <a:off x="199275" y="287351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lang="en-US">
                <a:solidFill>
                  <a:schemeClr val="lt2"/>
                </a:solidFill>
                <a:latin typeface="Roboto Condensed"/>
                <a:ea typeface="Roboto Condensed"/>
                <a:cs typeface="Roboto Condensed"/>
                <a:sym typeface="Roboto Condensed"/>
              </a:rPr>
              <a:t>6</a:t>
            </a:r>
            <a:r>
              <a:rPr b="0" i="0" lang="en-US" sz="1400" u="none" cap="none" strike="noStrike">
                <a:solidFill>
                  <a:schemeClr val="lt2"/>
                </a:solidFill>
                <a:latin typeface="Roboto Condensed"/>
                <a:ea typeface="Roboto Condensed"/>
                <a:cs typeface="Roboto Condensed"/>
                <a:sym typeface="Roboto Condensed"/>
              </a:rPr>
              <a:t>.  </a:t>
            </a:r>
            <a:r>
              <a:rPr b="1" lang="en-US">
                <a:solidFill>
                  <a:schemeClr val="lt2"/>
                </a:solidFill>
                <a:latin typeface="Roboto Condensed"/>
                <a:ea typeface="Roboto Condensed"/>
                <a:cs typeface="Roboto Condensed"/>
                <a:sym typeface="Roboto Condensed"/>
              </a:rPr>
              <a:t>Tensorflow</a:t>
            </a:r>
            <a:endParaRPr b="0" i="0" sz="1400" u="none" cap="none" strike="noStrike">
              <a:solidFill>
                <a:schemeClr val="lt2"/>
              </a:solidFill>
              <a:latin typeface="Arial"/>
              <a:ea typeface="Arial"/>
              <a:cs typeface="Arial"/>
              <a:sym typeface="Arial"/>
            </a:endParaRPr>
          </a:p>
        </p:txBody>
      </p:sp>
      <p:sp>
        <p:nvSpPr>
          <p:cNvPr id="153" name="Google Shape;153;p17"/>
          <p:cNvSpPr/>
          <p:nvPr/>
        </p:nvSpPr>
        <p:spPr>
          <a:xfrm>
            <a:off x="199275" y="1532167"/>
            <a:ext cx="3990300" cy="3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Condensed"/>
              <a:buNone/>
            </a:pPr>
            <a:r>
              <a:rPr b="1" lang="en-US">
                <a:solidFill>
                  <a:srgbClr val="666666"/>
                </a:solidFill>
                <a:latin typeface="Roboto Condensed"/>
                <a:ea typeface="Roboto Condensed"/>
                <a:cs typeface="Roboto Condensed"/>
                <a:sym typeface="Roboto Condensed"/>
              </a:rPr>
              <a:t>2</a:t>
            </a:r>
            <a:r>
              <a:rPr b="1" i="0" lang="en-US" sz="1400" u="none" cap="none" strike="noStrike">
                <a:solidFill>
                  <a:srgbClr val="666666"/>
                </a:solidFill>
                <a:latin typeface="Roboto Condensed"/>
                <a:ea typeface="Roboto Condensed"/>
                <a:cs typeface="Roboto Condensed"/>
                <a:sym typeface="Roboto Condensed"/>
              </a:rPr>
              <a:t>.  </a:t>
            </a:r>
            <a:r>
              <a:rPr b="1" lang="en-US">
                <a:solidFill>
                  <a:srgbClr val="666666"/>
                </a:solidFill>
                <a:latin typeface="Roboto Condensed"/>
                <a:ea typeface="Roboto Condensed"/>
                <a:cs typeface="Roboto Condensed"/>
                <a:sym typeface="Roboto Condensed"/>
              </a:rPr>
              <a:t>From text to numbers</a:t>
            </a:r>
            <a:endParaRPr b="1" i="0" sz="1400" u="none" cap="none" strike="noStrike">
              <a:solidFill>
                <a:srgbClr val="666666"/>
              </a:solidFill>
            </a:endParaRPr>
          </a:p>
        </p:txBody>
      </p:sp>
      <p:pic>
        <p:nvPicPr>
          <p:cNvPr id="154" name="Google Shape;154;p17"/>
          <p:cNvPicPr preferRelativeResize="0"/>
          <p:nvPr/>
        </p:nvPicPr>
        <p:blipFill>
          <a:blip r:embed="rId7">
            <a:alphaModFix/>
          </a:blip>
          <a:stretch>
            <a:fillRect/>
          </a:stretch>
        </p:blipFill>
        <p:spPr>
          <a:xfrm>
            <a:off x="5957302" y="2387725"/>
            <a:ext cx="1358649" cy="1109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